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2"/>
  </p:notesMasterIdLst>
  <p:handoutMasterIdLst>
    <p:handoutMasterId r:id="rId43"/>
  </p:handoutMasterIdLst>
  <p:sldIdLst>
    <p:sldId id="256" r:id="rId2"/>
    <p:sldId id="257" r:id="rId3"/>
    <p:sldId id="291" r:id="rId4"/>
    <p:sldId id="266" r:id="rId5"/>
    <p:sldId id="281" r:id="rId6"/>
    <p:sldId id="258" r:id="rId7"/>
    <p:sldId id="287" r:id="rId8"/>
    <p:sldId id="265" r:id="rId9"/>
    <p:sldId id="294" r:id="rId10"/>
    <p:sldId id="263" r:id="rId11"/>
    <p:sldId id="259" r:id="rId12"/>
    <p:sldId id="262" r:id="rId13"/>
    <p:sldId id="284" r:id="rId14"/>
    <p:sldId id="261" r:id="rId15"/>
    <p:sldId id="260" r:id="rId16"/>
    <p:sldId id="267" r:id="rId17"/>
    <p:sldId id="268" r:id="rId18"/>
    <p:sldId id="269" r:id="rId19"/>
    <p:sldId id="270" r:id="rId20"/>
    <p:sldId id="271" r:id="rId21"/>
    <p:sldId id="272" r:id="rId22"/>
    <p:sldId id="273" r:id="rId23"/>
    <p:sldId id="296" r:id="rId24"/>
    <p:sldId id="297" r:id="rId25"/>
    <p:sldId id="298" r:id="rId26"/>
    <p:sldId id="274" r:id="rId27"/>
    <p:sldId id="285" r:id="rId28"/>
    <p:sldId id="275" r:id="rId29"/>
    <p:sldId id="276" r:id="rId30"/>
    <p:sldId id="277" r:id="rId31"/>
    <p:sldId id="278" r:id="rId32"/>
    <p:sldId id="279" r:id="rId33"/>
    <p:sldId id="280" r:id="rId34"/>
    <p:sldId id="295" r:id="rId35"/>
    <p:sldId id="286" r:id="rId36"/>
    <p:sldId id="288" r:id="rId37"/>
    <p:sldId id="289" r:id="rId38"/>
    <p:sldId id="290" r:id="rId39"/>
    <p:sldId id="299" r:id="rId40"/>
    <p:sldId id="282" r:id="rId4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2" autoAdjust="0"/>
    <p:restoredTop sz="94660"/>
  </p:normalViewPr>
  <p:slideViewPr>
    <p:cSldViewPr snapToGrid="0">
      <p:cViewPr varScale="1">
        <p:scale>
          <a:sx n="122" d="100"/>
          <a:sy n="122" d="100"/>
        </p:scale>
        <p:origin x="64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8548067A-9279-494B-BC1D-AD5D757DECAE}" type="datetimeFigureOut">
              <a:rPr lang="en-US" smtClean="0"/>
              <a:t>11/5/20</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1348B5AE-0B59-45F6-B013-817EEA361348}" type="slidenum">
              <a:rPr lang="en-US" smtClean="0"/>
              <a:t>‹#›</a:t>
            </a:fld>
            <a:endParaRPr lang="en-US"/>
          </a:p>
        </p:txBody>
      </p:sp>
    </p:spTree>
    <p:extLst>
      <p:ext uri="{BB962C8B-B14F-4D97-AF65-F5344CB8AC3E}">
        <p14:creationId xmlns:p14="http://schemas.microsoft.com/office/powerpoint/2010/main" val="1465112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920007F-A10D-4608-86F0-A25683E518EB}" type="datetimeFigureOut">
              <a:rPr lang="en-US" smtClean="0"/>
              <a:t>11/5/20</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C24BB2A-0BF9-4E4F-9F22-916688CA6A6F}" type="slidenum">
              <a:rPr lang="en-US" smtClean="0"/>
              <a:t>‹#›</a:t>
            </a:fld>
            <a:endParaRPr lang="en-US"/>
          </a:p>
        </p:txBody>
      </p:sp>
    </p:spTree>
    <p:extLst>
      <p:ext uri="{BB962C8B-B14F-4D97-AF65-F5344CB8AC3E}">
        <p14:creationId xmlns:p14="http://schemas.microsoft.com/office/powerpoint/2010/main" val="1474578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4BB2A-0BF9-4E4F-9F22-916688CA6A6F}" type="slidenum">
              <a:rPr lang="en-US" smtClean="0"/>
              <a:t>9</a:t>
            </a:fld>
            <a:endParaRPr lang="en-US"/>
          </a:p>
        </p:txBody>
      </p:sp>
    </p:spTree>
    <p:extLst>
      <p:ext uri="{BB962C8B-B14F-4D97-AF65-F5344CB8AC3E}">
        <p14:creationId xmlns:p14="http://schemas.microsoft.com/office/powerpoint/2010/main" val="1405948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77232E-FDA4-4949-896F-CB99B75D056C}"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3238260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7232E-FDA4-4949-896F-CB99B75D056C}"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3182596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7232E-FDA4-4949-896F-CB99B75D056C}"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577747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7232E-FDA4-4949-896F-CB99B75D056C}"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83A91A18-2BF8-4063-86B5-5DE3ABFF22B2}"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336189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7232E-FDA4-4949-896F-CB99B75D056C}"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3032650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077232E-FDA4-4949-896F-CB99B75D056C}" type="datetimeFigureOut">
              <a:rPr lang="en-US" smtClean="0"/>
              <a:t>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3122347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077232E-FDA4-4949-896F-CB99B75D056C}" type="datetimeFigureOut">
              <a:rPr lang="en-US" smtClean="0"/>
              <a:t>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3617448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77232E-FDA4-4949-896F-CB99B75D056C}"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2758260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8077232E-FDA4-4949-896F-CB99B75D056C}" type="datetimeFigureOut">
              <a:rPr lang="en-US" smtClean="0"/>
              <a:t>11/5/20</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83A91A18-2BF8-4063-86B5-5DE3ABFF22B2}" type="slidenum">
              <a:rPr lang="en-US" smtClean="0"/>
              <a:t>‹#›</a:t>
            </a:fld>
            <a:endParaRPr lang="en-US"/>
          </a:p>
        </p:txBody>
      </p:sp>
    </p:spTree>
    <p:extLst>
      <p:ext uri="{BB962C8B-B14F-4D97-AF65-F5344CB8AC3E}">
        <p14:creationId xmlns:p14="http://schemas.microsoft.com/office/powerpoint/2010/main" val="260315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77232E-FDA4-4949-896F-CB99B75D056C}"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1604501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77232E-FDA4-4949-896F-CB99B75D056C}" type="datetimeFigureOut">
              <a:rPr lang="en-US" smtClean="0"/>
              <a:t>11/5/20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819821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77232E-FDA4-4949-896F-CB99B75D056C}"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752113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77232E-FDA4-4949-896F-CB99B75D056C}" type="datetimeFigureOut">
              <a:rPr lang="en-US" smtClean="0"/>
              <a:t>11/5/20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33846345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77232E-FDA4-4949-896F-CB99B75D056C}" type="datetimeFigureOut">
              <a:rPr lang="en-US" smtClean="0"/>
              <a:t>11/5/20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691212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077232E-FDA4-4949-896F-CB99B75D056C}" type="datetimeFigureOut">
              <a:rPr lang="en-US" smtClean="0"/>
              <a:t>11/5/20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2252390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7232E-FDA4-4949-896F-CB99B75D056C}"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8621548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77232E-FDA4-4949-896F-CB99B75D056C}" type="datetimeFigureOut">
              <a:rPr lang="en-US" smtClean="0"/>
              <a:t>11/5/20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91A18-2BF8-4063-86B5-5DE3ABFF22B2}" type="slidenum">
              <a:rPr lang="en-US" smtClean="0"/>
              <a:t>‹#›</a:t>
            </a:fld>
            <a:endParaRPr lang="en-US"/>
          </a:p>
        </p:txBody>
      </p:sp>
    </p:spTree>
    <p:extLst>
      <p:ext uri="{BB962C8B-B14F-4D97-AF65-F5344CB8AC3E}">
        <p14:creationId xmlns:p14="http://schemas.microsoft.com/office/powerpoint/2010/main" val="1183956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077232E-FDA4-4949-896F-CB99B75D056C}" type="datetimeFigureOut">
              <a:rPr lang="en-US" smtClean="0"/>
              <a:t>11/5/20</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83A91A18-2BF8-4063-86B5-5DE3ABFF22B2}" type="slidenum">
              <a:rPr lang="en-US" smtClean="0"/>
              <a:t>‹#›</a:t>
            </a:fld>
            <a:endParaRPr lang="en-US"/>
          </a:p>
        </p:txBody>
      </p:sp>
    </p:spTree>
    <p:extLst>
      <p:ext uri="{BB962C8B-B14F-4D97-AF65-F5344CB8AC3E}">
        <p14:creationId xmlns:p14="http://schemas.microsoft.com/office/powerpoint/2010/main" val="97782859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video" Target="https://www.youtube.com/embed/Azh88UiYSVI"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4.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video" Target="https://www.youtube.com/embed/8v1-aZeNRvw" TargetMode="Externa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image" Target="../media/image19.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hyperlink" Target="https://dodd.ohio.gov/wps/portal/gov/dodd/forms-and-rules/rules-in-effect/5123_2-2-07" TargetMode="Externa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video" Target="https://www.youtube.com/embed/mfwkbuEeTSw" TargetMode="Externa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hyperlink" Target="https://www.purdueglobal.edu/blog/social-behavioral-sciences/what-is-cultural-diversity/"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Community Living Experiences, Inc. </a:t>
            </a:r>
          </a:p>
        </p:txBody>
      </p:sp>
      <p:sp>
        <p:nvSpPr>
          <p:cNvPr id="3" name="Subtitle 2"/>
          <p:cNvSpPr>
            <a:spLocks noGrp="1"/>
          </p:cNvSpPr>
          <p:nvPr>
            <p:ph type="subTitle" idx="1"/>
          </p:nvPr>
        </p:nvSpPr>
        <p:spPr>
          <a:xfrm>
            <a:off x="680322" y="4319394"/>
            <a:ext cx="8144134" cy="1117687"/>
          </a:xfrm>
        </p:spPr>
        <p:txBody>
          <a:bodyPr/>
          <a:lstStyle/>
          <a:p>
            <a:pPr algn="ctr"/>
            <a:r>
              <a:rPr lang="en-US" dirty="0"/>
              <a:t>CLE Policies and Procedures - Annual Training 2020</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65837" y="3115444"/>
            <a:ext cx="609600" cy="609600"/>
          </a:xfrm>
          <a:prstGeom prst="rect">
            <a:avLst/>
          </a:prstGeom>
        </p:spPr>
      </p:pic>
    </p:spTree>
    <p:extLst>
      <p:ext uri="{BB962C8B-B14F-4D97-AF65-F5344CB8AC3E}">
        <p14:creationId xmlns:p14="http://schemas.microsoft.com/office/powerpoint/2010/main" val="2396818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HIPAA</a:t>
            </a:r>
          </a:p>
        </p:txBody>
      </p:sp>
      <p:pic>
        <p:nvPicPr>
          <p:cNvPr id="5" name="Content Placeholder 4"/>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234306" y="619582"/>
            <a:ext cx="2517440" cy="1292245"/>
          </a:xfrm>
        </p:spPr>
      </p:pic>
      <p:pic>
        <p:nvPicPr>
          <p:cNvPr id="4" name="Azh88UiYSVI"/>
          <p:cNvPicPr>
            <a:picLocks noGrp="1" noRot="1" noChangeAspect="1"/>
          </p:cNvPicPr>
          <p:nvPr>
            <p:ph sz="half" idx="2"/>
            <a:videoFile r:link="rId1"/>
          </p:nvPr>
        </p:nvPicPr>
        <p:blipFill>
          <a:blip r:embed="rId6"/>
          <a:stretch>
            <a:fillRect/>
          </a:stretch>
        </p:blipFill>
        <p:spPr>
          <a:xfrm>
            <a:off x="1832963" y="2045473"/>
            <a:ext cx="7308576" cy="4111074"/>
          </a:xfrm>
          <a:prstGeom prst="rect">
            <a:avLst/>
          </a:prstGeom>
        </p:spPr>
      </p:pic>
      <p:pic>
        <p:nvPicPr>
          <p:cNvPr id="6"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49000" y="988897"/>
            <a:ext cx="609600" cy="609600"/>
          </a:xfrm>
          <a:prstGeom prst="rect">
            <a:avLst/>
          </a:prstGeom>
        </p:spPr>
      </p:pic>
    </p:spTree>
    <p:extLst>
      <p:ext uri="{BB962C8B-B14F-4D97-AF65-F5344CB8AC3E}">
        <p14:creationId xmlns:p14="http://schemas.microsoft.com/office/powerpoint/2010/main" val="533450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Electronic Devices</a:t>
            </a:r>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54564" y="2224144"/>
            <a:ext cx="4320073" cy="4320073"/>
          </a:xfrm>
        </p:spPr>
      </p:pic>
      <p:sp>
        <p:nvSpPr>
          <p:cNvPr id="4" name="Content Placeholder 3"/>
          <p:cNvSpPr>
            <a:spLocks noGrp="1"/>
          </p:cNvSpPr>
          <p:nvPr>
            <p:ph sz="half" idx="2"/>
          </p:nvPr>
        </p:nvSpPr>
        <p:spPr>
          <a:xfrm>
            <a:off x="5594123" y="2336872"/>
            <a:ext cx="4700058" cy="4521127"/>
          </a:xfrm>
        </p:spPr>
        <p:txBody>
          <a:bodyPr>
            <a:normAutofit lnSpcReduction="10000"/>
          </a:bodyPr>
          <a:lstStyle/>
          <a:p>
            <a:r>
              <a:rPr lang="en-US" sz="2200" dirty="0"/>
              <a:t>What are PED’s?</a:t>
            </a:r>
          </a:p>
          <a:p>
            <a:r>
              <a:rPr lang="en-US" sz="2200" dirty="0"/>
              <a:t>Prohibits the use of all PED during work hours</a:t>
            </a:r>
          </a:p>
          <a:p>
            <a:r>
              <a:rPr lang="en-US" sz="2200" dirty="0"/>
              <a:t>Secured locked area</a:t>
            </a:r>
          </a:p>
          <a:p>
            <a:r>
              <a:rPr lang="en-US" sz="2200" dirty="0"/>
              <a:t>Personal phone conversations, text messages, or any other type of internet communication</a:t>
            </a:r>
          </a:p>
          <a:p>
            <a:r>
              <a:rPr lang="en-US" sz="2200" dirty="0"/>
              <a:t>WHY? - Personal calls, e-mail, text messaging, school work - can interfere with the security, safety, and care of our consumers. </a:t>
            </a:r>
          </a:p>
          <a:p>
            <a:r>
              <a:rPr lang="en-US" sz="2200" dirty="0"/>
              <a:t>Violation is a class B offense. </a:t>
            </a:r>
          </a:p>
          <a:p>
            <a:endParaRPr lang="en-US" dirty="0"/>
          </a:p>
          <a:p>
            <a:endParaRPr lang="en-US" dirty="0"/>
          </a:p>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6971" y="988897"/>
            <a:ext cx="609600" cy="609600"/>
          </a:xfrm>
          <a:prstGeom prst="rect">
            <a:avLst/>
          </a:prstGeom>
        </p:spPr>
      </p:pic>
    </p:spTree>
    <p:extLst>
      <p:ext uri="{BB962C8B-B14F-4D97-AF65-F5344CB8AC3E}">
        <p14:creationId xmlns:p14="http://schemas.microsoft.com/office/powerpoint/2010/main" val="255336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Prohibition of Fire Arms</a:t>
            </a:r>
          </a:p>
        </p:txBody>
      </p:sp>
      <p:sp>
        <p:nvSpPr>
          <p:cNvPr id="3" name="Content Placeholder 2"/>
          <p:cNvSpPr>
            <a:spLocks noGrp="1"/>
          </p:cNvSpPr>
          <p:nvPr>
            <p:ph sz="half" idx="1"/>
          </p:nvPr>
        </p:nvSpPr>
        <p:spPr>
          <a:xfrm>
            <a:off x="680319" y="2336872"/>
            <a:ext cx="10656375" cy="3756017"/>
          </a:xfrm>
        </p:spPr>
        <p:txBody>
          <a:bodyPr>
            <a:normAutofit/>
          </a:bodyPr>
          <a:lstStyle/>
          <a:p>
            <a:r>
              <a:rPr lang="en-US" dirty="0"/>
              <a:t>All CLE employees are prohibited from bringing firearms onto the premises where CLE is providing services, on any CLE property, or while conducting CLE related business.</a:t>
            </a:r>
          </a:p>
          <a:p>
            <a:pPr marL="0" indent="0">
              <a:buNone/>
            </a:pPr>
            <a:endParaRPr lang="en-US" dirty="0"/>
          </a:p>
          <a:p>
            <a:r>
              <a:rPr lang="en-US" dirty="0"/>
              <a:t>There are no exceptions to this rule.  This is a violation of CLE policies and procedures.  The FIRST offense will result in termination.</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1894" y="988897"/>
            <a:ext cx="609600" cy="609600"/>
          </a:xfrm>
          <a:prstGeom prst="rect">
            <a:avLst/>
          </a:prstGeom>
        </p:spPr>
      </p:pic>
    </p:spTree>
    <p:extLst>
      <p:ext uri="{BB962C8B-B14F-4D97-AF65-F5344CB8AC3E}">
        <p14:creationId xmlns:p14="http://schemas.microsoft.com/office/powerpoint/2010/main" val="1004474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Attestation Agreement</a:t>
            </a:r>
          </a:p>
        </p:txBody>
      </p:sp>
      <p:pic>
        <p:nvPicPr>
          <p:cNvPr id="4" name="Content Placeholder 3"/>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332086" y="2424726"/>
            <a:ext cx="5723065" cy="3509543"/>
          </a:xfrm>
        </p:spPr>
      </p:pic>
      <p:pic>
        <p:nvPicPr>
          <p:cNvPr id="7" name="Content Placeholder 5"/>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30688" y="2456952"/>
            <a:ext cx="6024879" cy="3472253"/>
          </a:xfr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6342" y="988897"/>
            <a:ext cx="609600" cy="609600"/>
          </a:xfrm>
          <a:prstGeom prst="rect">
            <a:avLst/>
          </a:prstGeom>
        </p:spPr>
      </p:pic>
    </p:spTree>
    <p:extLst>
      <p:ext uri="{BB962C8B-B14F-4D97-AF65-F5344CB8AC3E}">
        <p14:creationId xmlns:p14="http://schemas.microsoft.com/office/powerpoint/2010/main" val="3546322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Attestation Agreement</a:t>
            </a:r>
          </a:p>
        </p:txBody>
      </p:sp>
      <p:sp>
        <p:nvSpPr>
          <p:cNvPr id="7" name="Content Placeholder 6"/>
          <p:cNvSpPr>
            <a:spLocks noGrp="1"/>
          </p:cNvSpPr>
          <p:nvPr>
            <p:ph sz="half" idx="1"/>
          </p:nvPr>
        </p:nvSpPr>
        <p:spPr>
          <a:xfrm>
            <a:off x="680320" y="2336873"/>
            <a:ext cx="10444880" cy="3599316"/>
          </a:xfrm>
        </p:spPr>
        <p:txBody>
          <a:bodyPr>
            <a:normAutofit/>
          </a:bodyPr>
          <a:lstStyle/>
          <a:p>
            <a:r>
              <a:rPr lang="en-US" dirty="0"/>
              <a:t>I hereby attest that I have not:  1) been convicted of, 2) pleaded guilty to, or 3) been found eligible for intervention in lieu of conviction, for any of the disqualifying offenses listed below and agree that I will notify my employer,  _________________________________________  ,                                                                                                              (Employer's Name) within 14 calendar days, if while employed, I am formally charged with, am convicted of, plead guilty to, or am found eligible for intervention in lieu of conviction for any of the disqualifying offenses.  I understand that failure to make this notification may result in termination of employment.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3706" y="988897"/>
            <a:ext cx="609600" cy="609600"/>
          </a:xfrm>
          <a:prstGeom prst="rect">
            <a:avLst/>
          </a:prstGeom>
        </p:spPr>
      </p:pic>
    </p:spTree>
    <p:extLst>
      <p:ext uri="{BB962C8B-B14F-4D97-AF65-F5344CB8AC3E}">
        <p14:creationId xmlns:p14="http://schemas.microsoft.com/office/powerpoint/2010/main" val="3031333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and Clothing Policy</a:t>
            </a:r>
          </a:p>
        </p:txBody>
      </p:sp>
      <p:sp>
        <p:nvSpPr>
          <p:cNvPr id="3" name="Content Placeholder 2"/>
          <p:cNvSpPr>
            <a:spLocks noGrp="1"/>
          </p:cNvSpPr>
          <p:nvPr>
            <p:ph sz="half" idx="1"/>
          </p:nvPr>
        </p:nvSpPr>
        <p:spPr/>
        <p:txBody>
          <a:bodyPr>
            <a:normAutofit fontScale="55000" lnSpcReduction="20000"/>
          </a:bodyPr>
          <a:lstStyle/>
          <a:p>
            <a:r>
              <a:rPr lang="en-US" dirty="0">
                <a:solidFill>
                  <a:schemeClr val="bg1"/>
                </a:solidFill>
              </a:rPr>
              <a:t>Clothing</a:t>
            </a:r>
          </a:p>
          <a:p>
            <a:pPr marL="0" indent="0">
              <a:buNone/>
            </a:pPr>
            <a:endParaRPr lang="en-US" dirty="0"/>
          </a:p>
          <a:p>
            <a:pPr lvl="1"/>
            <a:r>
              <a:rPr lang="en-US" dirty="0"/>
              <a:t>Please make sure our folks are dressed appropriate for the weather. </a:t>
            </a:r>
          </a:p>
          <a:p>
            <a:pPr lvl="1"/>
            <a:r>
              <a:rPr lang="en-US" dirty="0"/>
              <a:t>All CLE individuals shall have personal clothing that is in good repair, well fitting and comparable in style to what is worn by age peers.  Individuals should choose what he or she wishes to wear.  If individuals do not have money to purchase clothing, the staff should notify the appropriate site coordinator in order to plan for the purchase of new clothes.</a:t>
            </a:r>
          </a:p>
          <a:p>
            <a:pPr lvl="1"/>
            <a:r>
              <a:rPr lang="en-US" dirty="0"/>
              <a:t>Upon admission of a home, CLE shall record clothing and personal items on an inventory and regularly update regarding new and discarded clothing.   Clothing should not be discarded without the individual’s consent.  IP’s may dictate no need to keep a clothing inventory particularly in a supported living site.</a:t>
            </a:r>
          </a:p>
          <a:p>
            <a:pPr lvl="1"/>
            <a:r>
              <a:rPr lang="en-US" dirty="0"/>
              <a:t>Any single item over $50.00 that is purchased needs to be added to the above mentioned inventory.</a:t>
            </a:r>
          </a:p>
          <a:p>
            <a:pPr lvl="1"/>
            <a:r>
              <a:rPr lang="en-US" dirty="0"/>
              <a:t>The issue of managing his or her own clothing and personal possessions should be identified in the individual’s plan.  Staff should notify the site coordinator in order to have this identified in the individual’s plan. </a:t>
            </a:r>
          </a:p>
          <a:p>
            <a:pPr marL="457200" lvl="1" indent="0">
              <a:buNone/>
            </a:pPr>
            <a:r>
              <a:rPr lang="en-US" dirty="0"/>
              <a:t>	</a:t>
            </a:r>
          </a:p>
        </p:txBody>
      </p:sp>
      <p:sp>
        <p:nvSpPr>
          <p:cNvPr id="4" name="Content Placeholder 3"/>
          <p:cNvSpPr>
            <a:spLocks noGrp="1"/>
          </p:cNvSpPr>
          <p:nvPr>
            <p:ph sz="half" idx="2"/>
          </p:nvPr>
        </p:nvSpPr>
        <p:spPr/>
        <p:txBody>
          <a:bodyPr>
            <a:normAutofit fontScale="55000" lnSpcReduction="20000"/>
          </a:bodyPr>
          <a:lstStyle/>
          <a:p>
            <a:r>
              <a:rPr lang="en-US" dirty="0">
                <a:solidFill>
                  <a:schemeClr val="bg1"/>
                </a:solidFill>
              </a:rPr>
              <a:t>Food</a:t>
            </a:r>
          </a:p>
          <a:p>
            <a:pPr marL="0" indent="0">
              <a:buNone/>
            </a:pPr>
            <a:endParaRPr lang="en-US" dirty="0"/>
          </a:p>
          <a:p>
            <a:pPr lvl="1"/>
            <a:r>
              <a:rPr lang="en-US" dirty="0"/>
              <a:t>Foods for all CLE individuals will meet nutritional needs and be based on individual preferences.  What is identified in the individual plans will be followed, including prescribed diets.  In the licensed facilities, menus will be kept of meals served for the previous 30 days.  Menu modifications will be noted.</a:t>
            </a:r>
          </a:p>
          <a:p>
            <a:pPr lvl="1"/>
            <a:r>
              <a:rPr lang="en-US" dirty="0"/>
              <a:t>Food shall never be denied as any form of discipline.  This includes snacks.  </a:t>
            </a:r>
          </a:p>
          <a:p>
            <a:pPr lvl="1"/>
            <a:r>
              <a:rPr lang="en-US" dirty="0"/>
              <a:t>Fresh foods sufficient for at least three (3) days shall be kept in the home.  Fresh foods include milk, juice, eggs, lunch meat, etc.  For staple items at least five (5) days of food needs to be on hand.  Staple foods consist mostly of cereal, canned goods, etc.  Licensed homes must adhere to this and supported living should use this as a guideline.</a:t>
            </a:r>
          </a:p>
          <a:p>
            <a:pPr lvl="1"/>
            <a:r>
              <a:rPr lang="en-US" dirty="0"/>
              <a:t>Food shall be stored properly in accordance to health codes.  Food products should not be stored with cleaning and laundry products.  It is best practice to keep frozen foods and all foods, if possible by dates with the oldest date nearest to the front of the storage area.</a:t>
            </a:r>
          </a:p>
          <a:p>
            <a:pPr lvl="1"/>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2955" y="988897"/>
            <a:ext cx="609600" cy="609600"/>
          </a:xfrm>
          <a:prstGeom prst="rect">
            <a:avLst/>
          </a:prstGeom>
        </p:spPr>
      </p:pic>
    </p:spTree>
    <p:extLst>
      <p:ext uri="{BB962C8B-B14F-4D97-AF65-F5344CB8AC3E}">
        <p14:creationId xmlns:p14="http://schemas.microsoft.com/office/powerpoint/2010/main" val="1966307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Personal Appearance and Grooming</a:t>
            </a:r>
          </a:p>
        </p:txBody>
      </p:sp>
      <p:sp>
        <p:nvSpPr>
          <p:cNvPr id="3" name="Content Placeholder 2"/>
          <p:cNvSpPr>
            <a:spLocks noGrp="1"/>
          </p:cNvSpPr>
          <p:nvPr>
            <p:ph sz="half" idx="1"/>
          </p:nvPr>
        </p:nvSpPr>
        <p:spPr/>
        <p:txBody>
          <a:bodyPr>
            <a:normAutofit fontScale="55000" lnSpcReduction="20000"/>
          </a:bodyPr>
          <a:lstStyle/>
          <a:p>
            <a:r>
              <a:rPr lang="en-US" dirty="0"/>
              <a:t>Prohibited clothing includes but is not limited to:</a:t>
            </a:r>
          </a:p>
          <a:p>
            <a:pPr lvl="0"/>
            <a:r>
              <a:rPr lang="en-US" dirty="0"/>
              <a:t>Dirty, damaged, torn or excessively worn clothing.</a:t>
            </a:r>
          </a:p>
          <a:p>
            <a:pPr lvl="0"/>
            <a:r>
              <a:rPr lang="en-US" dirty="0"/>
              <a:t>Clothing bearing language, artwork or other messages which may be offensive, controversial or contrary to the mission and/or professional image of CLE.</a:t>
            </a:r>
          </a:p>
          <a:p>
            <a:pPr lvl="0"/>
            <a:r>
              <a:rPr lang="en-US" dirty="0"/>
              <a:t>Discretion regarding wearing jeans is to be observed. (i.e. if a meeting is scheduled with other professionals, jeans would be inappropriate).  Flip-flops are also inappropriate in work settings.  Bare midriffs, halter tops, shorts, micro-mini-skirts, cutoffs, sweatshirts/suits meant for loungewear or see-through clothing is not permitted.  Long earrings and jewelry that hangs may not be appropriate in certain settings.</a:t>
            </a:r>
          </a:p>
          <a:p>
            <a:pPr lvl="0"/>
            <a:r>
              <a:rPr lang="en-US" dirty="0"/>
              <a:t>Employees assigned to direct care delivery or maintenance classifications may wear appropriate “work clothes” approved by their immediate supervisor.  On a case-by-case basis, supervisors may approve work clothing for other employees as needed.</a:t>
            </a:r>
          </a:p>
          <a:p>
            <a:endParaRPr lang="en-US"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94350" y="2381787"/>
            <a:ext cx="4700588" cy="3508889"/>
          </a:xfr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8979" y="988897"/>
            <a:ext cx="609600" cy="609600"/>
          </a:xfrm>
          <a:prstGeom prst="rect">
            <a:avLst/>
          </a:prstGeom>
        </p:spPr>
      </p:pic>
    </p:spTree>
    <p:extLst>
      <p:ext uri="{BB962C8B-B14F-4D97-AF65-F5344CB8AC3E}">
        <p14:creationId xmlns:p14="http://schemas.microsoft.com/office/powerpoint/2010/main" val="2607216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Description</a:t>
            </a:r>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72876" y="1599322"/>
            <a:ext cx="5123618" cy="4960099"/>
          </a:xfr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9131" y="1589312"/>
            <a:ext cx="4112496" cy="497010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4264" y="989722"/>
            <a:ext cx="609600" cy="609600"/>
          </a:xfrm>
          <a:prstGeom prst="rect">
            <a:avLst/>
          </a:prstGeom>
        </p:spPr>
      </p:pic>
    </p:spTree>
    <p:extLst>
      <p:ext uri="{BB962C8B-B14F-4D97-AF65-F5344CB8AC3E}">
        <p14:creationId xmlns:p14="http://schemas.microsoft.com/office/powerpoint/2010/main" val="882071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Employee Status</a:t>
            </a:r>
          </a:p>
        </p:txBody>
      </p:sp>
      <p:sp>
        <p:nvSpPr>
          <p:cNvPr id="3" name="Content Placeholder 2"/>
          <p:cNvSpPr>
            <a:spLocks noGrp="1"/>
          </p:cNvSpPr>
          <p:nvPr>
            <p:ph sz="half" idx="1"/>
          </p:nvPr>
        </p:nvSpPr>
        <p:spPr>
          <a:xfrm>
            <a:off x="680320" y="2336873"/>
            <a:ext cx="4698358" cy="2440400"/>
          </a:xfrm>
        </p:spPr>
        <p:txBody>
          <a:bodyPr>
            <a:normAutofit fontScale="92500" lnSpcReduction="20000"/>
          </a:bodyPr>
          <a:lstStyle/>
          <a:p>
            <a:r>
              <a:rPr lang="en-US" dirty="0">
                <a:solidFill>
                  <a:schemeClr val="bg1"/>
                </a:solidFill>
              </a:rPr>
              <a:t>Full-time Status</a:t>
            </a:r>
          </a:p>
          <a:p>
            <a:pPr lvl="1"/>
            <a:r>
              <a:rPr lang="en-US" dirty="0"/>
              <a:t>Work average 32 hours</a:t>
            </a:r>
          </a:p>
          <a:p>
            <a:pPr lvl="1"/>
            <a:r>
              <a:rPr lang="en-US" dirty="0"/>
              <a:t>Part-time to Full-time if average 64 hours for 4 consecutive pays</a:t>
            </a:r>
          </a:p>
          <a:p>
            <a:pPr lvl="1"/>
            <a:r>
              <a:rPr lang="en-US" dirty="0"/>
              <a:t>Full-time to Part-time with less than 64 hours for 4 consecutive pays</a:t>
            </a:r>
          </a:p>
        </p:txBody>
      </p:sp>
      <p:sp>
        <p:nvSpPr>
          <p:cNvPr id="4" name="Content Placeholder 3"/>
          <p:cNvSpPr>
            <a:spLocks noGrp="1"/>
          </p:cNvSpPr>
          <p:nvPr>
            <p:ph sz="half" idx="2"/>
          </p:nvPr>
        </p:nvSpPr>
        <p:spPr>
          <a:xfrm>
            <a:off x="5594122" y="2336873"/>
            <a:ext cx="5537297" cy="2860278"/>
          </a:xfrm>
        </p:spPr>
        <p:txBody>
          <a:bodyPr>
            <a:normAutofit fontScale="92500" lnSpcReduction="20000"/>
          </a:bodyPr>
          <a:lstStyle/>
          <a:p>
            <a:r>
              <a:rPr lang="en-US" dirty="0">
                <a:solidFill>
                  <a:schemeClr val="bg1"/>
                </a:solidFill>
              </a:rPr>
              <a:t>Status in Relation to Benefits</a:t>
            </a:r>
          </a:p>
          <a:p>
            <a:pPr lvl="1"/>
            <a:r>
              <a:rPr lang="en-US" dirty="0"/>
              <a:t>Full-time in order to accumulate sick time.</a:t>
            </a:r>
          </a:p>
          <a:p>
            <a:pPr lvl="1"/>
            <a:r>
              <a:rPr lang="en-US" dirty="0"/>
              <a:t>Full-time eligible for vacation on their one year anniversary of the date they became full-time</a:t>
            </a:r>
          </a:p>
          <a:p>
            <a:pPr lvl="1"/>
            <a:r>
              <a:rPr lang="en-US" dirty="0"/>
              <a:t>Full-time eligible for group health insurance after 90 days, plus 8 consecutive weeks of 30 hrs. per week. If 8 consecutive weeks are interrupted, the employee must re-start the 8 weeks waiting period. – see Jeanette.</a:t>
            </a:r>
          </a:p>
        </p:txBody>
      </p:sp>
      <p:sp>
        <p:nvSpPr>
          <p:cNvPr id="6" name="TextBox 5"/>
          <p:cNvSpPr txBox="1"/>
          <p:nvPr/>
        </p:nvSpPr>
        <p:spPr>
          <a:xfrm>
            <a:off x="680320" y="4879910"/>
            <a:ext cx="10068545"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Overtime Compensation</a:t>
            </a:r>
          </a:p>
          <a:p>
            <a:pPr marL="742950" lvl="1" indent="-285750">
              <a:buFont typeface="Arial" panose="020B0604020202020204" pitchFamily="34" charset="0"/>
              <a:buChar char="•"/>
            </a:pPr>
            <a:r>
              <a:rPr lang="en-US" dirty="0"/>
              <a:t>All hourly employees will be paid overtime compensation for time worked that exceeds 40 hours in a one week period beginning Sunday at 12:01a.m. and ending Saturday at 11:59p.m.</a:t>
            </a:r>
          </a:p>
          <a:p>
            <a:pPr marL="742950" lvl="1" indent="-285750">
              <a:buFont typeface="Arial" panose="020B0604020202020204" pitchFamily="34" charset="0"/>
              <a:buChar char="•"/>
            </a:pPr>
            <a:r>
              <a:rPr lang="en-US" dirty="0"/>
              <a:t>Overtime compensation is 1.5 times the employee’s regular rate of pay.</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1419" y="988897"/>
            <a:ext cx="609600" cy="609600"/>
          </a:xfrm>
          <a:prstGeom prst="rect">
            <a:avLst/>
          </a:prstGeom>
        </p:spPr>
      </p:pic>
    </p:spTree>
    <p:extLst>
      <p:ext uri="{BB962C8B-B14F-4D97-AF65-F5344CB8AC3E}">
        <p14:creationId xmlns:p14="http://schemas.microsoft.com/office/powerpoint/2010/main" val="331819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9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Timesheets</a:t>
            </a:r>
          </a:p>
        </p:txBody>
      </p:sp>
      <p:sp>
        <p:nvSpPr>
          <p:cNvPr id="4" name="Content Placeholder 3"/>
          <p:cNvSpPr>
            <a:spLocks noGrp="1"/>
          </p:cNvSpPr>
          <p:nvPr>
            <p:ph sz="half" idx="2"/>
          </p:nvPr>
        </p:nvSpPr>
        <p:spPr>
          <a:xfrm>
            <a:off x="5594123" y="2336873"/>
            <a:ext cx="6097134" cy="3599316"/>
          </a:xfrm>
        </p:spPr>
        <p:txBody>
          <a:bodyPr>
            <a:normAutofit fontScale="55000" lnSpcReduction="20000"/>
          </a:bodyPr>
          <a:lstStyle/>
          <a:p>
            <a:pPr marL="0" lvl="0" indent="0" eaLnBrk="0" fontAlgn="base" hangingPunct="0">
              <a:lnSpc>
                <a:spcPct val="100000"/>
              </a:lnSpc>
              <a:spcBef>
                <a:spcPct val="0"/>
              </a:spcBef>
              <a:spcAft>
                <a:spcPct val="0"/>
              </a:spcAft>
              <a:buFontTx/>
              <a:buChar char="•"/>
            </a:pPr>
            <a:endParaRPr lang="en-US" altLang="en-US" b="1" u="sng" dirty="0">
              <a:latin typeface="Arial" panose="020B0604020202020204" pitchFamily="34" charset="0"/>
              <a:ea typeface="Times New Roman" panose="02020603050405020304" pitchFamily="18" charset="0"/>
            </a:endParaRPr>
          </a:p>
          <a:p>
            <a:pPr marL="0" lvl="0" indent="0" eaLnBrk="0" fontAlgn="base" hangingPunct="0">
              <a:lnSpc>
                <a:spcPct val="100000"/>
              </a:lnSpc>
              <a:spcBef>
                <a:spcPct val="0"/>
              </a:spcBef>
              <a:spcAft>
                <a:spcPct val="0"/>
              </a:spcAft>
              <a:buFontTx/>
              <a:buChar char="•"/>
            </a:pPr>
            <a:r>
              <a:rPr lang="en-US" altLang="en-US" b="1" u="sng" dirty="0">
                <a:latin typeface="Arial" panose="020B0604020202020204" pitchFamily="34" charset="0"/>
                <a:ea typeface="Times New Roman" panose="02020603050405020304" pitchFamily="18" charset="0"/>
              </a:rPr>
              <a:t>ALWAYS PRINT</a:t>
            </a:r>
            <a:r>
              <a:rPr lang="en-US" altLang="en-US" dirty="0">
                <a:latin typeface="Arial" panose="020B0604020202020204" pitchFamily="34" charset="0"/>
                <a:ea typeface="Times New Roman" panose="02020603050405020304" pitchFamily="18" charset="0"/>
              </a:rPr>
              <a:t> your name at the top in the blank provided.  Fill in the department, month and year.  </a:t>
            </a:r>
            <a:r>
              <a:rPr lang="en-US" altLang="en-US" b="1" dirty="0">
                <a:latin typeface="Arial" panose="020B0604020202020204" pitchFamily="34" charset="0"/>
                <a:ea typeface="Times New Roman" panose="02020603050405020304" pitchFamily="18" charset="0"/>
              </a:rPr>
              <a:t>The only place</a:t>
            </a:r>
            <a:r>
              <a:rPr lang="en-US" altLang="en-US" dirty="0">
                <a:latin typeface="Arial" panose="020B0604020202020204" pitchFamily="34" charset="0"/>
                <a:ea typeface="Times New Roman" panose="02020603050405020304" pitchFamily="18" charset="0"/>
              </a:rPr>
              <a:t> your </a:t>
            </a:r>
            <a:r>
              <a:rPr lang="en-US" altLang="en-US" b="1" u="sng" dirty="0">
                <a:latin typeface="Arial" panose="020B0604020202020204" pitchFamily="34" charset="0"/>
                <a:ea typeface="Times New Roman" panose="02020603050405020304" pitchFamily="18" charset="0"/>
              </a:rPr>
              <a:t>signature</a:t>
            </a:r>
            <a:r>
              <a:rPr lang="en-US" altLang="en-US" dirty="0">
                <a:latin typeface="Arial" panose="020B0604020202020204" pitchFamily="34" charset="0"/>
                <a:ea typeface="Times New Roman" panose="02020603050405020304" pitchFamily="18" charset="0"/>
              </a:rPr>
              <a:t> appears is at the bottom with the date.  If we receive an incomplete time sheet, i.e. only a first name, scribbled name or other incomplete information, you will be notified.  You must re-submit a corrected time sheet immediately; otherwise, you may not be paid.</a:t>
            </a:r>
          </a:p>
          <a:p>
            <a:pPr marL="0" lvl="0" indent="0" eaLnBrk="0" fontAlgn="base" hangingPunct="0">
              <a:lnSpc>
                <a:spcPct val="100000"/>
              </a:lnSpc>
              <a:spcBef>
                <a:spcPct val="0"/>
              </a:spcBef>
              <a:spcAft>
                <a:spcPct val="0"/>
              </a:spcAft>
              <a:buFontTx/>
              <a:buChar char="•"/>
            </a:pPr>
            <a:endParaRPr lang="en-US" altLang="en-US" sz="14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dirty="0">
                <a:latin typeface="Arial" panose="020B0604020202020204" pitchFamily="34" charset="0"/>
                <a:ea typeface="Times New Roman" panose="02020603050405020304" pitchFamily="18" charset="0"/>
              </a:rPr>
              <a:t>Fill in the “time in” and “time out” and “what” (i.e. description – use the time key at the bottom of the timesheet—i.e. as in today’s case, use “O” for orientation. ALWAYS include “A” for A.M. or “P” for P.M. and be consistent.  Please TOTAL EACH COLUMN.  If your shift starts at 12 a.m. (MIDNIGHT), that is considered the NEXT DAY!!</a:t>
            </a:r>
          </a:p>
          <a:p>
            <a:pPr marL="0" lvl="0" indent="0" eaLnBrk="0" fontAlgn="base" hangingPunct="0">
              <a:lnSpc>
                <a:spcPct val="100000"/>
              </a:lnSpc>
              <a:spcBef>
                <a:spcPct val="0"/>
              </a:spcBef>
              <a:spcAft>
                <a:spcPct val="0"/>
              </a:spcAft>
              <a:buFontTx/>
              <a:buChar char="•"/>
            </a:pPr>
            <a:endParaRPr lang="en-US" altLang="en-US" sz="14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dirty="0">
                <a:latin typeface="Arial" panose="020B0604020202020204" pitchFamily="34" charset="0"/>
                <a:ea typeface="Times New Roman" panose="02020603050405020304" pitchFamily="18" charset="0"/>
              </a:rPr>
              <a:t>Fill in the DATE above the day.  You are paid from Sunday to Saturday.  If you work over 40 hours in one week, it is considered overtime.  </a:t>
            </a:r>
            <a:r>
              <a:rPr lang="en-US" altLang="en-US" b="1" dirty="0">
                <a:latin typeface="Arial" panose="020B0604020202020204" pitchFamily="34" charset="0"/>
                <a:ea typeface="Times New Roman" panose="02020603050405020304" pitchFamily="18" charset="0"/>
              </a:rPr>
              <a:t>Your overtime is not based on the two week total.    </a:t>
            </a:r>
          </a:p>
          <a:p>
            <a:pPr marL="0" lvl="0" indent="0" eaLnBrk="0" fontAlgn="base" hangingPunct="0">
              <a:lnSpc>
                <a:spcPct val="100000"/>
              </a:lnSpc>
              <a:spcBef>
                <a:spcPct val="0"/>
              </a:spcBef>
              <a:spcAft>
                <a:spcPct val="0"/>
              </a:spcAft>
              <a:buFontTx/>
              <a:buChar char="•"/>
            </a:pPr>
            <a:endParaRPr lang="en-US" altLang="en-US" sz="14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dirty="0">
                <a:latin typeface="Arial" panose="020B0604020202020204" pitchFamily="34" charset="0"/>
                <a:ea typeface="Times New Roman" panose="02020603050405020304" pitchFamily="18" charset="0"/>
              </a:rPr>
              <a:t>FILL IN ALL HOURS ON ONE SHEET ONLY UNTIL THE DAY IS FILLED UP, THEN AND ONLY THEN CAN YOU USE ANOTHER SHEET – If you use more than one sheet please number your sheets.</a:t>
            </a:r>
            <a:endParaRPr lang="en-US" altLang="en-US" sz="1400" dirty="0">
              <a:latin typeface="Arial" panose="020B0604020202020204" pitchFamily="34" charset="0"/>
            </a:endParaRPr>
          </a:p>
          <a:p>
            <a:pPr marL="0" lvl="0" indent="0" eaLnBrk="0" fontAlgn="base" hangingPunct="0">
              <a:lnSpc>
                <a:spcPct val="100000"/>
              </a:lnSpc>
              <a:spcBef>
                <a:spcPct val="0"/>
              </a:spcBef>
              <a:spcAft>
                <a:spcPct val="0"/>
              </a:spcAft>
              <a:buNone/>
            </a:pPr>
            <a:endParaRPr lang="en-US" altLang="en-US" sz="3600" dirty="0">
              <a:latin typeface="Arial" panose="020B0604020202020204" pitchFamily="34" charset="0"/>
            </a:endParaRPr>
          </a:p>
          <a:p>
            <a:endParaRPr lang="en-US" dirty="0"/>
          </a:p>
        </p:txBody>
      </p:sp>
      <p:sp>
        <p:nvSpPr>
          <p:cNvPr id="5" name="Rectangle 1"/>
          <p:cNvSpPr>
            <a:spLocks noGrp="1" noChangeArrowheads="1"/>
          </p:cNvSpPr>
          <p:nvPr>
            <p:ph sz="half" idx="1"/>
          </p:nvPr>
        </p:nvSpPr>
        <p:spPr bwMode="auto">
          <a:xfrm>
            <a:off x="326609" y="2798538"/>
            <a:ext cx="516064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NEVER use NICKNAMES on any documents you submit.  PLEASE USE THE CORRECT FORM- ALWAYS.  You MUST fill in the appropriate date above the day.</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Time sheets </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ARE TO BE SUBMITTED to the Payroll Department by 5:00 pm the Monday following the end of the payroll period.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NO TIME SHEET – NO PAY UNTIL THE NEXT PAY DAY..   It is </a:t>
            </a:r>
            <a:r>
              <a:rPr kumimoji="0" lang="en-US" altLang="en-US" sz="1200" b="0"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your responsibility</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to submit your time sheet.  Office fax #614-588-0329.  If you are faxing in your time sheet – EACH EMPLOYEE MUST HAVE ONLY ONE (1) TIME SHEET NO MATTER WHERE YOU WORK.</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In accordance with Ohio law, you </a:t>
            </a:r>
            <a:r>
              <a:rPr kumimoji="0" lang="en-US" altLang="en-US" sz="12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are not paid</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for time changes (i.e. daylight savings to standard time and back as in spring and fall).</a:t>
            </a:r>
            <a:endParaRPr kumimoji="0" lang="en-US" altLang="en-US" sz="900" b="0" i="0" u="none" strike="noStrike" cap="none" normalizeH="0" baseline="0" dirty="0">
              <a:ln>
                <a:noFill/>
              </a:ln>
              <a:solidFill>
                <a:schemeClr val="tx1"/>
              </a:solidFill>
              <a:effectLst/>
              <a:latin typeface="Arial" panose="020B0604020202020204" pitchFamily="34"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4136" y="988897"/>
            <a:ext cx="609600" cy="609600"/>
          </a:xfrm>
          <a:prstGeom prst="rect">
            <a:avLst/>
          </a:prstGeom>
        </p:spPr>
      </p:pic>
    </p:spTree>
    <p:extLst>
      <p:ext uri="{BB962C8B-B14F-4D97-AF65-F5344CB8AC3E}">
        <p14:creationId xmlns:p14="http://schemas.microsoft.com/office/powerpoint/2010/main" val="2766624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2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Sexual Harassment</a:t>
            </a:r>
          </a:p>
        </p:txBody>
      </p:sp>
      <p:sp>
        <p:nvSpPr>
          <p:cNvPr id="3" name="Content Placeholder 2"/>
          <p:cNvSpPr>
            <a:spLocks noGrp="1"/>
          </p:cNvSpPr>
          <p:nvPr>
            <p:ph sz="half" idx="1"/>
          </p:nvPr>
        </p:nvSpPr>
        <p:spPr/>
        <p:txBody>
          <a:bodyPr>
            <a:normAutofit fontScale="92500" lnSpcReduction="10000"/>
          </a:bodyPr>
          <a:lstStyle/>
          <a:p>
            <a:r>
              <a:rPr lang="en-US" dirty="0"/>
              <a:t>Sexual harassment is a form of sex discrimination that violates Title VII of the Civil Rights Act of 1964.  Sexual Harassment is a Class </a:t>
            </a:r>
            <a:r>
              <a:rPr lang="en-US" u="sng" dirty="0"/>
              <a:t>_B__</a:t>
            </a:r>
            <a:r>
              <a:rPr lang="en-US" dirty="0"/>
              <a:t> offense.</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a:t>Unwelcome sexual advances, request for sexual favors,  and other verbal or physical conduct of a sexual nature constitutes sexual harassment when submission to or rejection of this conduct explicitly or implicitly affects an individual’s employment, unreasonably interferes with an individual’s work performance or creates an intimidating, hostile or offensive work environment.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20" y="3990971"/>
            <a:ext cx="4191000" cy="2447925"/>
          </a:xfrm>
          <a:prstGeom prst="rect">
            <a:avLst/>
          </a:prstGeom>
        </p:spPr>
      </p:pic>
      <p:pic>
        <p:nvPicPr>
          <p:cNvPr id="6" name="Recorded Sound">
            <a:hlinkClick r:id="" action="ppaction://media"/>
          </p:cNvPr>
          <p:cNvPicPr>
            <a:picLocks noChangeAspect="1"/>
          </p:cNvPicPr>
          <p:nvPr>
            <a:audioFile r:link="rId1"/>
            <p:extLst>
              <p:ext uri="{DAA4B4D4-6D71-4841-9C94-3DE7FCFB9230}">
                <p14:media xmlns:p14="http://schemas.microsoft.com/office/powerpoint/2010/main" r:embed="rId2">
                  <p14:trim st="1937"/>
                </p14:media>
              </p:ext>
            </p:extLst>
          </p:nvPr>
        </p:nvPicPr>
        <p:blipFill>
          <a:blip r:embed="rId5"/>
          <a:stretch>
            <a:fillRect/>
          </a:stretch>
        </p:blipFill>
        <p:spPr>
          <a:xfrm>
            <a:off x="11027374" y="1050015"/>
            <a:ext cx="487363" cy="487363"/>
          </a:xfrm>
          <a:prstGeom prst="rect">
            <a:avLst/>
          </a:prstGeom>
        </p:spPr>
      </p:pic>
    </p:spTree>
    <p:extLst>
      <p:ext uri="{BB962C8B-B14F-4D97-AF65-F5344CB8AC3E}">
        <p14:creationId xmlns:p14="http://schemas.microsoft.com/office/powerpoint/2010/main" val="3271521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Communication</a:t>
            </a:r>
          </a:p>
        </p:txBody>
      </p:sp>
      <p:sp>
        <p:nvSpPr>
          <p:cNvPr id="3" name="Content Placeholder 2"/>
          <p:cNvSpPr>
            <a:spLocks noGrp="1"/>
          </p:cNvSpPr>
          <p:nvPr>
            <p:ph sz="half" idx="1"/>
          </p:nvPr>
        </p:nvSpPr>
        <p:spPr>
          <a:xfrm>
            <a:off x="680319" y="2336872"/>
            <a:ext cx="10973615" cy="4343845"/>
          </a:xfrm>
        </p:spPr>
        <p:txBody>
          <a:bodyPr>
            <a:normAutofit fontScale="92500" lnSpcReduction="20000"/>
          </a:bodyPr>
          <a:lstStyle/>
          <a:p>
            <a:r>
              <a:rPr lang="en-US" dirty="0"/>
              <a:t>Be familiar with the hazardous chemicals and combustible materials used or stored in your work area and know how to protect yourself from the hazards they represent.</a:t>
            </a:r>
          </a:p>
          <a:p>
            <a:r>
              <a:rPr lang="en-US" dirty="0"/>
              <a:t>Do not use hazardous chemicals or combustible materials unless you have been trained to do so safely.</a:t>
            </a:r>
          </a:p>
          <a:p>
            <a:pPr lvl="0"/>
            <a:r>
              <a:rPr lang="en-US" dirty="0"/>
              <a:t>Material Safety Data Sheets (MSDS’s) are located at the office.</a:t>
            </a:r>
          </a:p>
          <a:p>
            <a:pPr lvl="0"/>
            <a:r>
              <a:rPr lang="en-US" dirty="0"/>
              <a:t>Never use a chemical in an unmarked container unless the contents are known specifically to you or a co-worker. </a:t>
            </a:r>
          </a:p>
          <a:p>
            <a:pPr lvl="0"/>
            <a:r>
              <a:rPr lang="en-US" dirty="0"/>
              <a:t>Report all spills of hazardous chemicals to your Supervisor.</a:t>
            </a:r>
          </a:p>
          <a:p>
            <a:pPr lvl="0"/>
            <a:r>
              <a:rPr lang="en-US" dirty="0"/>
              <a:t>Advise contract employees of chemical hazards and combustible materials they may encounter while on the premises.</a:t>
            </a:r>
          </a:p>
          <a:p>
            <a:pPr lvl="0"/>
            <a:r>
              <a:rPr lang="en-US" dirty="0"/>
              <a:t>Review safety procedures before undertaking any new and/or non-routine task.  </a:t>
            </a:r>
          </a:p>
          <a:p>
            <a:r>
              <a:rPr lang="en-US" dirty="0"/>
              <a:t>Distribute employee safety manuals during annual training.</a:t>
            </a:r>
          </a:p>
          <a:p>
            <a:endParaRPr lang="en-US"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4334" y="988897"/>
            <a:ext cx="609600" cy="609600"/>
          </a:xfrm>
          <a:prstGeom prst="rect">
            <a:avLst/>
          </a:prstGeom>
        </p:spPr>
      </p:pic>
    </p:spTree>
    <p:extLst>
      <p:ext uri="{BB962C8B-B14F-4D97-AF65-F5344CB8AC3E}">
        <p14:creationId xmlns:p14="http://schemas.microsoft.com/office/powerpoint/2010/main" val="2722943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Policy</a:t>
            </a:r>
          </a:p>
        </p:txBody>
      </p:sp>
      <p:sp>
        <p:nvSpPr>
          <p:cNvPr id="3" name="Content Placeholder 2"/>
          <p:cNvSpPr>
            <a:spLocks noGrp="1"/>
          </p:cNvSpPr>
          <p:nvPr>
            <p:ph sz="half" idx="1"/>
          </p:nvPr>
        </p:nvSpPr>
        <p:spPr>
          <a:xfrm>
            <a:off x="0" y="2039252"/>
            <a:ext cx="5594123" cy="4818748"/>
          </a:xfrm>
        </p:spPr>
        <p:txBody>
          <a:bodyPr>
            <a:normAutofit fontScale="55000" lnSpcReduction="20000"/>
          </a:bodyPr>
          <a:lstStyle/>
          <a:p>
            <a:r>
              <a:rPr lang="en-US" b="1" dirty="0"/>
              <a:t>NOTE: An emergency illness or injury is one in which death or permanent disability may result within the hour.  Examples of emergencies are as follows:</a:t>
            </a:r>
          </a:p>
          <a:p>
            <a:pPr lvl="0"/>
            <a:r>
              <a:rPr lang="en-US" b="1" dirty="0"/>
              <a:t>Loss of heartbeat</a:t>
            </a:r>
            <a:endParaRPr lang="en-US" dirty="0"/>
          </a:p>
          <a:p>
            <a:pPr lvl="0"/>
            <a:r>
              <a:rPr lang="en-US" b="1" dirty="0"/>
              <a:t>Breathing stops/difficulty breathing</a:t>
            </a:r>
            <a:endParaRPr lang="en-US" dirty="0"/>
          </a:p>
          <a:p>
            <a:pPr lvl="0"/>
            <a:r>
              <a:rPr lang="en-US" b="1" dirty="0"/>
              <a:t>Blow to the head (compare to being hit with a ball bat or falling and hitting head on concrete)</a:t>
            </a:r>
            <a:endParaRPr lang="en-US" dirty="0"/>
          </a:p>
          <a:p>
            <a:pPr lvl="0"/>
            <a:r>
              <a:rPr lang="en-US" b="1" dirty="0"/>
              <a:t>Uncontrollable bleeding</a:t>
            </a:r>
            <a:endParaRPr lang="en-US" dirty="0"/>
          </a:p>
          <a:p>
            <a:pPr lvl="0"/>
            <a:r>
              <a:rPr lang="en-US" b="1" dirty="0"/>
              <a:t>Unconsciousness; coma</a:t>
            </a:r>
            <a:endParaRPr lang="en-US" dirty="0"/>
          </a:p>
          <a:p>
            <a:pPr lvl="0"/>
            <a:r>
              <a:rPr lang="en-US" b="1" dirty="0"/>
              <a:t>Poisoning</a:t>
            </a:r>
            <a:endParaRPr lang="en-US" dirty="0"/>
          </a:p>
          <a:p>
            <a:pPr lvl="0"/>
            <a:r>
              <a:rPr lang="en-US" b="1" dirty="0"/>
              <a:t>Status epilepticus (uncontrolled seizures/seizures lasting longer than two (2) minutes/individual who does not fully wake up within 20 minutes following a seizure</a:t>
            </a:r>
            <a:endParaRPr lang="en-US" dirty="0"/>
          </a:p>
          <a:p>
            <a:pPr lvl="0"/>
            <a:r>
              <a:rPr lang="en-US" b="1" dirty="0"/>
              <a:t>Crushing injury of the head, chest, or abdomen</a:t>
            </a:r>
            <a:endParaRPr lang="en-US" dirty="0"/>
          </a:p>
          <a:p>
            <a:pPr lvl="0"/>
            <a:r>
              <a:rPr lang="en-US" b="1" dirty="0"/>
              <a:t>Any fracture of the long bones of the extremities</a:t>
            </a:r>
            <a:endParaRPr lang="en-US" dirty="0"/>
          </a:p>
          <a:p>
            <a:pPr lvl="0"/>
            <a:r>
              <a:rPr lang="en-US" b="1" dirty="0"/>
              <a:t>Severe bee stings (complicated by allergies) Example:  massive hives, difficulty breathing, feeling of throat beginning to swell, or losing consciousness</a:t>
            </a:r>
            <a:endParaRPr lang="en-US" dirty="0"/>
          </a:p>
          <a:p>
            <a:pPr lvl="0"/>
            <a:r>
              <a:rPr lang="en-US" b="1" dirty="0"/>
              <a:t>Hypoglycemia (low blood sugar which does not resolve with or cannot be resolved by nutritional intervention with food</a:t>
            </a:r>
            <a:endParaRPr lang="en-US" dirty="0"/>
          </a:p>
          <a:p>
            <a:endParaRPr lang="en-US" dirty="0"/>
          </a:p>
        </p:txBody>
      </p:sp>
      <p:sp>
        <p:nvSpPr>
          <p:cNvPr id="4" name="Content Placeholder 3"/>
          <p:cNvSpPr>
            <a:spLocks noGrp="1"/>
          </p:cNvSpPr>
          <p:nvPr>
            <p:ph sz="half" idx="2"/>
          </p:nvPr>
        </p:nvSpPr>
        <p:spPr/>
        <p:txBody>
          <a:bodyPr>
            <a:normAutofit fontScale="55000" lnSpcReduction="20000"/>
          </a:bodyPr>
          <a:lstStyle/>
          <a:p>
            <a:r>
              <a:rPr lang="en-US" b="1" dirty="0"/>
              <a:t>PURPOSE:  To prioritize the necessary steps to handle urgent and emergency situations that may arise with our consumers and employees of Community Living Experiences, Inc. Be advised that often the speed and correct order of which these procedures are completed could very easily mean the difference between further emergencies or successful outcome by you the provider maintaining control.</a:t>
            </a:r>
            <a:endParaRPr lang="en-US" dirty="0"/>
          </a:p>
          <a:p>
            <a:r>
              <a:rPr lang="en-US" b="1" dirty="0"/>
              <a:t>Minor injuries can be stabilized per first aid training and evaluation on site by a trained health care provider and transported to the hospital or urgent care facility as directed.  However, major illnesses require immediate attention and need professional action within minutes.</a:t>
            </a:r>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9856" y="988897"/>
            <a:ext cx="609600" cy="609600"/>
          </a:xfrm>
          <a:prstGeom prst="rect">
            <a:avLst/>
          </a:prstGeom>
        </p:spPr>
      </p:pic>
    </p:spTree>
    <p:extLst>
      <p:ext uri="{BB962C8B-B14F-4D97-AF65-F5344CB8AC3E}">
        <p14:creationId xmlns:p14="http://schemas.microsoft.com/office/powerpoint/2010/main" val="2979722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Corrective Action</a:t>
            </a:r>
          </a:p>
        </p:txBody>
      </p:sp>
      <p:pic>
        <p:nvPicPr>
          <p:cNvPr id="2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3280" y="1062643"/>
            <a:ext cx="609600" cy="609600"/>
          </a:xfrm>
          <a:prstGeom prst="rect">
            <a:avLst/>
          </a:prstGeom>
        </p:spPr>
      </p:pic>
      <p:pic>
        <p:nvPicPr>
          <p:cNvPr id="28" name="Content Placeholder 27"/>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793993" y="1764792"/>
            <a:ext cx="5585906" cy="4498848"/>
          </a:xfrm>
        </p:spPr>
      </p:pic>
    </p:spTree>
    <p:extLst>
      <p:ext uri="{BB962C8B-B14F-4D97-AF65-F5344CB8AC3E}">
        <p14:creationId xmlns:p14="http://schemas.microsoft.com/office/powerpoint/2010/main" val="3141519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4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Corrective Action</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516" y="2018083"/>
            <a:ext cx="5976534" cy="4748505"/>
          </a:xfrm>
          <a:prstGeom prst="rect">
            <a:avLst/>
          </a:prstGeom>
        </p:spPr>
      </p:pic>
      <p:pic>
        <p:nvPicPr>
          <p:cNvPr id="1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4844" y="988897"/>
            <a:ext cx="609600" cy="609600"/>
          </a:xfrm>
          <a:prstGeom prst="rect">
            <a:avLst/>
          </a:prstGeom>
        </p:spPr>
      </p:pic>
    </p:spTree>
    <p:extLst>
      <p:ext uri="{BB962C8B-B14F-4D97-AF65-F5344CB8AC3E}">
        <p14:creationId xmlns:p14="http://schemas.microsoft.com/office/powerpoint/2010/main" val="845156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54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Corrective Action</a:t>
            </a:r>
          </a:p>
        </p:txBody>
      </p:sp>
      <p:pic>
        <p:nvPicPr>
          <p:cNvPr id="5" name="Content Placeholder 1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64767" y="753228"/>
            <a:ext cx="5643261" cy="6014806"/>
          </a:xfr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9053" y="988897"/>
            <a:ext cx="609600" cy="609600"/>
          </a:xfrm>
          <a:prstGeom prst="rect">
            <a:avLst/>
          </a:prstGeom>
        </p:spPr>
      </p:pic>
    </p:spTree>
    <p:extLst>
      <p:ext uri="{BB962C8B-B14F-4D97-AF65-F5344CB8AC3E}">
        <p14:creationId xmlns:p14="http://schemas.microsoft.com/office/powerpoint/2010/main" val="1097328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Corrective Action</a:t>
            </a:r>
          </a:p>
        </p:txBody>
      </p:sp>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33100" y="1293697"/>
            <a:ext cx="5488724" cy="5417999"/>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9272" y="988897"/>
            <a:ext cx="609600" cy="609600"/>
          </a:xfrm>
          <a:prstGeom prst="rect">
            <a:avLst/>
          </a:prstGeom>
        </p:spPr>
      </p:pic>
    </p:spTree>
    <p:extLst>
      <p:ext uri="{BB962C8B-B14F-4D97-AF65-F5344CB8AC3E}">
        <p14:creationId xmlns:p14="http://schemas.microsoft.com/office/powerpoint/2010/main" val="33585049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788">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FMLA</a:t>
            </a:r>
          </a:p>
        </p:txBody>
      </p:sp>
      <p:sp>
        <p:nvSpPr>
          <p:cNvPr id="4" name="Content Placeholder 3"/>
          <p:cNvSpPr>
            <a:spLocks noGrp="1"/>
          </p:cNvSpPr>
          <p:nvPr>
            <p:ph sz="half" idx="2"/>
          </p:nvPr>
        </p:nvSpPr>
        <p:spPr/>
        <p:txBody>
          <a:bodyPr>
            <a:normAutofit fontScale="85000" lnSpcReduction="10000"/>
          </a:bodyPr>
          <a:lstStyle/>
          <a:p>
            <a:r>
              <a:rPr lang="en-US" dirty="0"/>
              <a:t>Unpaid job protection for qualifying serious health conditions.</a:t>
            </a:r>
          </a:p>
          <a:p>
            <a:r>
              <a:rPr lang="en-US" dirty="0"/>
              <a:t>Work 1 year for CLE</a:t>
            </a:r>
          </a:p>
          <a:p>
            <a:r>
              <a:rPr lang="en-US" dirty="0"/>
              <a:t>Accumulate 1250 hours within a one year period.</a:t>
            </a:r>
          </a:p>
          <a:p>
            <a:r>
              <a:rPr lang="en-US" dirty="0"/>
              <a:t>Notify HR if you know ahead of time. </a:t>
            </a:r>
          </a:p>
          <a:p>
            <a:r>
              <a:rPr lang="en-US" dirty="0"/>
              <a:t>Once deemed eligible, certification from a healthcare provider must be returned to determine whether the health condition is designated as an FMLA qualifying event.</a:t>
            </a:r>
          </a:p>
        </p:txBody>
      </p:sp>
      <p:pic>
        <p:nvPicPr>
          <p:cNvPr id="7" name="8v1-aZeNRvw"/>
          <p:cNvPicPr>
            <a:picLocks noGrp="1" noRot="1" noChangeAspect="1"/>
          </p:cNvPicPr>
          <p:nvPr>
            <p:ph sz="half" idx="1"/>
            <a:videoFile r:link="rId1"/>
          </p:nvPr>
        </p:nvPicPr>
        <p:blipFill>
          <a:blip r:embed="rId5"/>
          <a:stretch>
            <a:fillRect/>
          </a:stretch>
        </p:blipFill>
        <p:spPr>
          <a:xfrm>
            <a:off x="680321" y="2850656"/>
            <a:ext cx="4572000" cy="2571750"/>
          </a:xfrm>
          <a:prstGeom prst="rect">
            <a:avLst/>
          </a:prstGeom>
        </p:spPr>
      </p:pic>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39856" y="988897"/>
            <a:ext cx="609600" cy="609600"/>
          </a:xfrm>
          <a:prstGeom prst="rect">
            <a:avLst/>
          </a:prstGeom>
        </p:spPr>
      </p:pic>
    </p:spTree>
    <p:extLst>
      <p:ext uri="{BB962C8B-B14F-4D97-AF65-F5344CB8AC3E}">
        <p14:creationId xmlns:p14="http://schemas.microsoft.com/office/powerpoint/2010/main" val="3274739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FMLA</a:t>
            </a:r>
          </a:p>
        </p:txBody>
      </p:sp>
      <p:sp>
        <p:nvSpPr>
          <p:cNvPr id="5" name="Content Placeholder 4"/>
          <p:cNvSpPr>
            <a:spLocks noGrp="1"/>
          </p:cNvSpPr>
          <p:nvPr>
            <p:ph sz="half" idx="2"/>
          </p:nvPr>
        </p:nvSpPr>
        <p:spPr>
          <a:xfrm>
            <a:off x="587828" y="2336873"/>
            <a:ext cx="10776857" cy="3599316"/>
          </a:xfrm>
        </p:spPr>
        <p:txBody>
          <a:bodyPr>
            <a:normAutofit fontScale="92500"/>
          </a:bodyPr>
          <a:lstStyle/>
          <a:p>
            <a:r>
              <a:rPr lang="en-US" dirty="0"/>
              <a:t>If an employee submits certification on 1/19/2016 the “month” will be defined as 1/19/2016 through a period of 30 days beginning on day of certification (1/19/16 through 2/17/16).</a:t>
            </a:r>
          </a:p>
          <a:p>
            <a:r>
              <a:rPr lang="en-US" dirty="0"/>
              <a:t>The week is defined as Saturday through Friday.</a:t>
            </a:r>
          </a:p>
          <a:p>
            <a:r>
              <a:rPr lang="en-US" dirty="0"/>
              <a:t>The year is defined as 1/19/2016 to 1/19/2017</a:t>
            </a:r>
          </a:p>
          <a:p>
            <a:r>
              <a:rPr lang="en-US" dirty="0"/>
              <a:t>An employee’s FMLA certification states they may be off work 1x per month for 1-2 days per episode. The employee calls off work for FMLA on 1/19/16, the FMLA is approved. The employee then calls off on 1/20/16, the FMLA is approved. Then the employee calls off on 1/21/16, </a:t>
            </a:r>
            <a:r>
              <a:rPr lang="en-US" u="sng" dirty="0"/>
              <a:t>the FMLA is NOT approved because the call off request for FMLA is outside the certification (only 1-2 days per episode). </a:t>
            </a:r>
          </a:p>
        </p:txBody>
      </p:sp>
      <p:sp>
        <p:nvSpPr>
          <p:cNvPr id="3" name="TextBox 2"/>
          <p:cNvSpPr txBox="1"/>
          <p:nvPr/>
        </p:nvSpPr>
        <p:spPr>
          <a:xfrm>
            <a:off x="4489704" y="969264"/>
            <a:ext cx="4727448" cy="369332"/>
          </a:xfrm>
          <a:prstGeom prst="rect">
            <a:avLst/>
          </a:prstGeom>
          <a:noFill/>
        </p:spPr>
        <p:txBody>
          <a:bodyPr wrap="square" rtlCol="0">
            <a:spAutoFit/>
          </a:bodyPr>
          <a:lstStyle/>
          <a:p>
            <a:r>
              <a:rPr lang="en-US" dirty="0"/>
              <a:t>https://www.dol.gov/agencies/whd/fmla</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9885" y="988897"/>
            <a:ext cx="609600" cy="609600"/>
          </a:xfrm>
          <a:prstGeom prst="rect">
            <a:avLst/>
          </a:prstGeom>
        </p:spPr>
      </p:pic>
    </p:spTree>
    <p:extLst>
      <p:ext uri="{BB962C8B-B14F-4D97-AF65-F5344CB8AC3E}">
        <p14:creationId xmlns:p14="http://schemas.microsoft.com/office/powerpoint/2010/main" val="356476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Call Off/Switch shift policy</a:t>
            </a:r>
          </a:p>
        </p:txBody>
      </p:sp>
      <p:sp>
        <p:nvSpPr>
          <p:cNvPr id="3" name="Content Placeholder 2"/>
          <p:cNvSpPr>
            <a:spLocks noGrp="1"/>
          </p:cNvSpPr>
          <p:nvPr>
            <p:ph sz="half" idx="1"/>
          </p:nvPr>
        </p:nvSpPr>
        <p:spPr/>
        <p:txBody>
          <a:bodyPr>
            <a:normAutofit fontScale="70000" lnSpcReduction="20000"/>
          </a:bodyPr>
          <a:lstStyle/>
          <a:p>
            <a:r>
              <a:rPr lang="en-US" dirty="0"/>
              <a:t>Notification to Site Coordinator/On-call Supervisor must be made no later than 3 hours before the start of the shift.  Notifications made less than 3 hours before the start of the shift will be deemed a late call-off and subject to possible corrective action. </a:t>
            </a:r>
          </a:p>
          <a:p>
            <a:r>
              <a:rPr lang="en-US" dirty="0"/>
              <a:t>All employees must know the phone number(s) of the (site(s) they work at, the number for the On-call Supervisor and the number for the On-call Program Director.   If the Site Coordinator (or On-call Supervisor) does not respond within fifteen (15) minutes, the On-call Program Director must then be called.  It is unacceptable to use texting or e-mail to call off.</a:t>
            </a:r>
          </a:p>
          <a:p>
            <a:endParaRPr lang="en-US" dirty="0"/>
          </a:p>
        </p:txBody>
      </p:sp>
      <p:sp>
        <p:nvSpPr>
          <p:cNvPr id="4" name="Content Placeholder 3"/>
          <p:cNvSpPr>
            <a:spLocks noGrp="1"/>
          </p:cNvSpPr>
          <p:nvPr>
            <p:ph sz="half" idx="2"/>
          </p:nvPr>
        </p:nvSpPr>
        <p:spPr/>
        <p:txBody>
          <a:bodyPr>
            <a:normAutofit fontScale="70000" lnSpcReduction="20000"/>
          </a:bodyPr>
          <a:lstStyle/>
          <a:p>
            <a:r>
              <a:rPr lang="en-US" dirty="0"/>
              <a:t>A Switch Shift change must be made no later than 24 hours before the start of the impacted shift.  The Switch shift must be accepted by both employees and the two shifts must be within the same 40 hour work week.  The Switch Shift Form must be completed by the employee and submitted to and approved by the Supervisor.   Switch Shift requests shall not be unreasonably denied.  If an employee does not honor their commitment to the Switch Shift they may be subject to corrective action.  </a:t>
            </a:r>
          </a:p>
          <a:p>
            <a:endParaRPr lang="en-US" dirty="0"/>
          </a:p>
        </p:txBody>
      </p:sp>
      <p:sp>
        <p:nvSpPr>
          <p:cNvPr id="5" name="TextBox 4"/>
          <p:cNvSpPr txBox="1"/>
          <p:nvPr/>
        </p:nvSpPr>
        <p:spPr>
          <a:xfrm>
            <a:off x="6611112" y="1033272"/>
            <a:ext cx="3683069" cy="369332"/>
          </a:xfrm>
          <a:prstGeom prst="rect">
            <a:avLst/>
          </a:prstGeom>
          <a:noFill/>
        </p:spPr>
        <p:txBody>
          <a:bodyPr wrap="square" rtlCol="0">
            <a:spAutoFit/>
          </a:bodyPr>
          <a:lstStyle/>
          <a:p>
            <a:r>
              <a:rPr lang="en-US" dirty="0"/>
              <a:t>ON-CALL NUMBER: 614-588-3376</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9267" y="1009260"/>
            <a:ext cx="609600" cy="609600"/>
          </a:xfrm>
          <a:prstGeom prst="rect">
            <a:avLst/>
          </a:prstGeom>
        </p:spPr>
      </p:pic>
    </p:spTree>
    <p:extLst>
      <p:ext uri="{BB962C8B-B14F-4D97-AF65-F5344CB8AC3E}">
        <p14:creationId xmlns:p14="http://schemas.microsoft.com/office/powerpoint/2010/main" val="345534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0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Assignment</a:t>
            </a:r>
          </a:p>
        </p:txBody>
      </p:sp>
      <p:sp>
        <p:nvSpPr>
          <p:cNvPr id="3" name="Content Placeholder 2"/>
          <p:cNvSpPr>
            <a:spLocks noGrp="1"/>
          </p:cNvSpPr>
          <p:nvPr>
            <p:ph sz="half" idx="1"/>
          </p:nvPr>
        </p:nvSpPr>
        <p:spPr>
          <a:xfrm>
            <a:off x="680320" y="2336872"/>
            <a:ext cx="10572398" cy="3728025"/>
          </a:xfrm>
        </p:spPr>
        <p:txBody>
          <a:bodyPr>
            <a:normAutofit fontScale="70000" lnSpcReduction="20000"/>
          </a:bodyPr>
          <a:lstStyle/>
          <a:p>
            <a:r>
              <a:rPr lang="en-US" dirty="0"/>
              <a:t>It is the policy of Community Living Experiences, Inc. (CLE) to ensure a standard of staffing levels that are sufficient to insure safe, high quality and effective delivery of consumer services. In order to meet CLE’s standard for staffing levels, all employees shall be assigned a regular work assignment and shift.   A regular work assignment is defined as the physical setting wherein an employee performs his/her assigned work on a regular basis.  </a:t>
            </a:r>
          </a:p>
          <a:p>
            <a:r>
              <a:rPr lang="en-US" dirty="0"/>
              <a:t>Employees are required to remain in their regular work assignment for 6 months.  Employees are limited to two (2) changes in their regular work assignments in a rolling 12 month period.  An employee must meet any professional needs required in the requested regular work assignment and shift, including but not limited to the best interest of the consumer.</a:t>
            </a:r>
          </a:p>
          <a:p>
            <a:r>
              <a:rPr lang="en-US" dirty="0"/>
              <a:t>CLE shall not unreasonably deny an employee’s request for a change in their regular work assignment.  However, all requests for an Employee’s change in regular work assignment is subject to the operational needs of CLE. </a:t>
            </a:r>
          </a:p>
          <a:p>
            <a:r>
              <a:rPr lang="en-US" dirty="0"/>
              <a:t>CLE maintains the right to temporarily and permanently pull staff based on the operational needs of CLE.   </a:t>
            </a:r>
          </a:p>
          <a:p>
            <a:r>
              <a:rPr lang="en-US" dirty="0"/>
              <a:t>Staff requests based on documented education schedule changes will be considered on a case-by-case basis.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4720" y="979753"/>
            <a:ext cx="609600" cy="609600"/>
          </a:xfrm>
          <a:prstGeom prst="rect">
            <a:avLst/>
          </a:prstGeom>
        </p:spPr>
      </p:pic>
    </p:spTree>
    <p:extLst>
      <p:ext uri="{BB962C8B-B14F-4D97-AF65-F5344CB8AC3E}">
        <p14:creationId xmlns:p14="http://schemas.microsoft.com/office/powerpoint/2010/main" val="2530628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a:solidFill>
                  <a:schemeClr val="bg1"/>
                </a:solidFill>
              </a:rPr>
              <a:t>Sexual harassment can occur in a variety of circumstances, including but not limited to the following:</a:t>
            </a:r>
            <a:br>
              <a:rPr lang="en-US" dirty="0"/>
            </a:br>
            <a:br>
              <a:rPr lang="en-US" dirty="0"/>
            </a:br>
            <a:r>
              <a:rPr lang="en-US" sz="1800" b="1" dirty="0"/>
              <a:t>The victim as well as the harasser may be woman or man. The victim does not have to be the opposite sex.</a:t>
            </a:r>
            <a:br>
              <a:rPr lang="en-US" sz="1800" b="1" dirty="0"/>
            </a:br>
            <a:br>
              <a:rPr lang="en-US" sz="1800" b="1" dirty="0"/>
            </a:br>
            <a:r>
              <a:rPr lang="en-US" sz="1800" b="1" dirty="0"/>
              <a:t>The harasser can be the victim’s supervisor, an agent of the employer, a supervisor of another area, a co-worker, or a non-employee.</a:t>
            </a:r>
            <a:br>
              <a:rPr lang="en-US" sz="1800" b="1" dirty="0"/>
            </a:br>
            <a:br>
              <a:rPr lang="en-US" sz="1800" b="1" dirty="0"/>
            </a:br>
            <a:r>
              <a:rPr lang="en-US" sz="1800" b="1" dirty="0"/>
              <a:t>The victim does not have to be the person harassed but could be anyone affected by the offensive conduct.</a:t>
            </a:r>
            <a:br>
              <a:rPr lang="en-US" sz="1800" b="1" dirty="0"/>
            </a:br>
            <a:br>
              <a:rPr lang="en-US" sz="1800" b="1" dirty="0"/>
            </a:br>
            <a:r>
              <a:rPr lang="en-US" sz="1800" b="1" dirty="0"/>
              <a:t>Unlawful sexual harassment may occur without economic injury to or discharge of the victim.</a:t>
            </a:r>
            <a:br>
              <a:rPr lang="en-US" sz="1800" b="1" dirty="0"/>
            </a:br>
            <a:br>
              <a:rPr lang="en-US" sz="1800" b="1" dirty="0"/>
            </a:br>
            <a:r>
              <a:rPr lang="en-US" sz="1800" b="1" dirty="0"/>
              <a:t>The harasser’s conduct must be unwelcome.</a:t>
            </a:r>
            <a:br>
              <a:rPr lang="en-US" sz="1800" dirty="0"/>
            </a:br>
            <a:br>
              <a:rPr lang="en-US" sz="1800" dirty="0"/>
            </a:br>
            <a:r>
              <a:rPr lang="en-US" sz="1800" dirty="0"/>
              <a:t>It is helpful for the victim to directly inform the harasser that the conduct is unwelcome and must stop.  The victim should use any employer complaint mechanism or grievance system available.</a:t>
            </a:r>
            <a:br>
              <a:rPr lang="en-US" sz="1800" dirty="0"/>
            </a:br>
            <a:endParaRPr lang="en-US" sz="1800" dirty="0"/>
          </a:p>
        </p:txBody>
      </p:sp>
      <p:sp>
        <p:nvSpPr>
          <p:cNvPr id="3" name="Text Placeholder 2"/>
          <p:cNvSpPr>
            <a:spLocks noGrp="1"/>
          </p:cNvSpPr>
          <p:nvPr>
            <p:ph type="body" sz="half" idx="2"/>
          </p:nvPr>
        </p:nvSpPr>
        <p:spPr/>
        <p:txBody>
          <a:bodyPr/>
          <a:lstStyle/>
          <a:p>
            <a:r>
              <a:rPr lang="en-US" dirty="0"/>
              <a:t>Sexual Harassment continued…</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6342" y="4961353"/>
            <a:ext cx="609600" cy="609600"/>
          </a:xfrm>
          <a:prstGeom prst="rect">
            <a:avLst/>
          </a:prstGeom>
        </p:spPr>
      </p:pic>
    </p:spTree>
    <p:extLst>
      <p:ext uri="{BB962C8B-B14F-4D97-AF65-F5344CB8AC3E}">
        <p14:creationId xmlns:p14="http://schemas.microsoft.com/office/powerpoint/2010/main" val="2033372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Holiday Compensation</a:t>
            </a:r>
          </a:p>
        </p:txBody>
      </p:sp>
      <p:sp>
        <p:nvSpPr>
          <p:cNvPr id="3" name="Content Placeholder 2"/>
          <p:cNvSpPr>
            <a:spLocks noGrp="1"/>
          </p:cNvSpPr>
          <p:nvPr>
            <p:ph sz="half" idx="1"/>
          </p:nvPr>
        </p:nvSpPr>
        <p:spPr/>
        <p:txBody>
          <a:bodyPr>
            <a:normAutofit fontScale="92500"/>
          </a:bodyPr>
          <a:lstStyle/>
          <a:p>
            <a:r>
              <a:rPr lang="en-US" dirty="0"/>
              <a:t>Due to the nature of the services we provide, it is often necessary to have staff scheduled on holidays.  At all times, the best interests of the consumers will be ensured. Effective 2/1/04, all employees will receive compensation at 1.5 times their regular wage when working hours on the following holidays:</a:t>
            </a:r>
          </a:p>
          <a:p>
            <a:endParaRPr lang="en-US" dirty="0"/>
          </a:p>
        </p:txBody>
      </p:sp>
      <p:sp>
        <p:nvSpPr>
          <p:cNvPr id="4" name="Content Placeholder 3"/>
          <p:cNvSpPr>
            <a:spLocks noGrp="1"/>
          </p:cNvSpPr>
          <p:nvPr>
            <p:ph sz="half" idx="2"/>
          </p:nvPr>
        </p:nvSpPr>
        <p:spPr/>
        <p:txBody>
          <a:bodyPr>
            <a:normAutofit fontScale="92500"/>
          </a:bodyPr>
          <a:lstStyle/>
          <a:p>
            <a:r>
              <a:rPr lang="en-US" b="1" i="1" dirty="0"/>
              <a:t>New Years Day</a:t>
            </a:r>
            <a:endParaRPr lang="en-US" dirty="0"/>
          </a:p>
          <a:p>
            <a:r>
              <a:rPr lang="en-US" b="1" i="1" dirty="0"/>
              <a:t>Martin Luther King Jr Day</a:t>
            </a:r>
            <a:endParaRPr lang="en-US" dirty="0"/>
          </a:p>
          <a:p>
            <a:r>
              <a:rPr lang="en-US" b="1" i="1" dirty="0"/>
              <a:t>Memorial Day</a:t>
            </a:r>
            <a:endParaRPr lang="en-US" dirty="0"/>
          </a:p>
          <a:p>
            <a:r>
              <a:rPr lang="en-US" b="1" i="1" dirty="0"/>
              <a:t>Independence Day</a:t>
            </a:r>
            <a:endParaRPr lang="en-US" dirty="0"/>
          </a:p>
          <a:p>
            <a:r>
              <a:rPr lang="en-US" b="1" i="1" dirty="0"/>
              <a:t>Labor Day</a:t>
            </a:r>
            <a:endParaRPr lang="en-US" dirty="0"/>
          </a:p>
          <a:p>
            <a:r>
              <a:rPr lang="en-US" b="1" i="1" dirty="0"/>
              <a:t>Thanksgiving Day</a:t>
            </a:r>
            <a:endParaRPr lang="en-US" dirty="0"/>
          </a:p>
          <a:p>
            <a:r>
              <a:rPr lang="en-US" b="1" i="1" dirty="0"/>
              <a:t>Christmas Day</a:t>
            </a:r>
          </a:p>
          <a:p>
            <a:pPr marL="0" indent="0">
              <a:buNone/>
            </a:pP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7971" y="904702"/>
            <a:ext cx="609600" cy="609600"/>
          </a:xfrm>
          <a:prstGeom prst="rect">
            <a:avLst/>
          </a:prstGeom>
        </p:spPr>
      </p:pic>
    </p:spTree>
    <p:extLst>
      <p:ext uri="{BB962C8B-B14F-4D97-AF65-F5344CB8AC3E}">
        <p14:creationId xmlns:p14="http://schemas.microsoft.com/office/powerpoint/2010/main" val="26786445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Smoking policy</a:t>
            </a:r>
          </a:p>
        </p:txBody>
      </p:sp>
      <p:sp>
        <p:nvSpPr>
          <p:cNvPr id="3" name="Content Placeholder 2"/>
          <p:cNvSpPr>
            <a:spLocks noGrp="1"/>
          </p:cNvSpPr>
          <p:nvPr>
            <p:ph sz="half" idx="1"/>
          </p:nvPr>
        </p:nvSpPr>
        <p:spPr>
          <a:xfrm>
            <a:off x="680320" y="2336873"/>
            <a:ext cx="10964284" cy="3599316"/>
          </a:xfrm>
        </p:spPr>
        <p:txBody>
          <a:bodyPr>
            <a:normAutofit fontScale="92500" lnSpcReduction="20000"/>
          </a:bodyPr>
          <a:lstStyle/>
          <a:p>
            <a:r>
              <a:rPr lang="en-US" dirty="0"/>
              <a:t>Community Living Experiences, Inc. is a smoke-free workplace.  All Licensed Homes are considered a workplace for our staff as well as being our clients’ homes. </a:t>
            </a:r>
          </a:p>
          <a:p>
            <a:r>
              <a:rPr lang="en-US" dirty="0"/>
              <a:t>As a workplace, it is a violation of state law to smoke inside of our locations.  When driving our vehicles, these are also considered as your work environment.  There is no smoking allowed in our vehicles.</a:t>
            </a:r>
          </a:p>
          <a:p>
            <a:pPr marL="0" indent="0">
              <a:buNone/>
            </a:pPr>
            <a:endParaRPr lang="en-US" dirty="0"/>
          </a:p>
          <a:p>
            <a:r>
              <a:rPr lang="en-US" dirty="0"/>
              <a:t>When working in a Supported Living Site, it is also considered a worksite and the policy applies as well.</a:t>
            </a:r>
          </a:p>
          <a:p>
            <a:pPr marL="0" indent="0">
              <a:buNone/>
            </a:pPr>
            <a:endParaRPr lang="en-US" dirty="0"/>
          </a:p>
          <a:p>
            <a:r>
              <a:rPr lang="en-US" dirty="0"/>
              <a:t>There are designated areas outside of the homes where staff may smoke when off duty.  Our clients may also use these areas as desired.</a:t>
            </a:r>
          </a:p>
          <a:p>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5004" y="988897"/>
            <a:ext cx="609600" cy="609600"/>
          </a:xfrm>
          <a:prstGeom prst="rect">
            <a:avLst/>
          </a:prstGeom>
        </p:spPr>
      </p:pic>
    </p:spTree>
    <p:extLst>
      <p:ext uri="{BB962C8B-B14F-4D97-AF65-F5344CB8AC3E}">
        <p14:creationId xmlns:p14="http://schemas.microsoft.com/office/powerpoint/2010/main" val="123713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Visitation Policy</a:t>
            </a:r>
          </a:p>
        </p:txBody>
      </p:sp>
      <p:sp>
        <p:nvSpPr>
          <p:cNvPr id="3" name="Content Placeholder 2"/>
          <p:cNvSpPr>
            <a:spLocks noGrp="1"/>
          </p:cNvSpPr>
          <p:nvPr>
            <p:ph sz="half" idx="1"/>
          </p:nvPr>
        </p:nvSpPr>
        <p:spPr>
          <a:xfrm>
            <a:off x="680320" y="2336872"/>
            <a:ext cx="4698358" cy="4147903"/>
          </a:xfrm>
        </p:spPr>
        <p:txBody>
          <a:bodyPr>
            <a:normAutofit fontScale="70000" lnSpcReduction="20000"/>
          </a:bodyPr>
          <a:lstStyle/>
          <a:p>
            <a:r>
              <a:rPr lang="en-US" sz="2600" dirty="0"/>
              <a:t>Visitations by friends, family, and associates of staff are strictly prohibited in the setting where the consumer resides.  Any visitations at the work site by family members of employees will be considered a violation of company policies and procedures.  Disciplinary action will be taken regarding violation of this policy.</a:t>
            </a:r>
          </a:p>
          <a:p>
            <a:r>
              <a:rPr lang="en-US" sz="2600" dirty="0"/>
              <a:t>A checklist will be completed by the site coordinator or the program director prior to any visitations.  These visits must be completed when the staff is off duty and cannot be used for one on one time.  The site coordinator will seek approval from the guardian if applicable.  The individual must also wish to visit with the staff person’s family and/or friends.  Also, a pre-visit must be completed and approved before the visit can occur. </a:t>
            </a:r>
          </a:p>
          <a:p>
            <a:endParaRPr lang="en-US" dirty="0"/>
          </a:p>
        </p:txBody>
      </p:sp>
      <p:sp>
        <p:nvSpPr>
          <p:cNvPr id="4" name="Content Placeholder 3"/>
          <p:cNvSpPr>
            <a:spLocks noGrp="1"/>
          </p:cNvSpPr>
          <p:nvPr>
            <p:ph sz="half" idx="2"/>
          </p:nvPr>
        </p:nvSpPr>
        <p:spPr/>
        <p:txBody>
          <a:bodyPr>
            <a:normAutofit fontScale="70000" lnSpcReduction="20000"/>
          </a:bodyPr>
          <a:lstStyle/>
          <a:p>
            <a:r>
              <a:rPr lang="en-US" dirty="0"/>
              <a:t>If an individual wishes to visit with a staff person’s family or friends of the employee, the employee must first seek approval from the site coordinator, area coordinator and/or the program director.</a:t>
            </a:r>
          </a:p>
          <a:p>
            <a:r>
              <a:rPr lang="en-US" b="1" u="sng" dirty="0"/>
              <a:t> ALL VISITS MUST BE CONSUMER DRIVEN</a:t>
            </a:r>
            <a:r>
              <a:rPr lang="en-US" dirty="0"/>
              <a:t>. </a:t>
            </a:r>
          </a:p>
          <a:p>
            <a:pPr>
              <a:lnSpc>
                <a:spcPct val="120000"/>
              </a:lnSpc>
            </a:pPr>
            <a:r>
              <a:rPr lang="en-US" b="1" u="sng" dirty="0"/>
              <a:t>THESE VISITS SHOULD BE KEPT TO A MAXIMUM OF THREE HOURS.</a:t>
            </a:r>
            <a:r>
              <a:rPr lang="en-US" dirty="0"/>
              <a:t> </a:t>
            </a:r>
          </a:p>
          <a:p>
            <a:r>
              <a:rPr lang="en-US" dirty="0"/>
              <a:t>Pets should </a:t>
            </a:r>
            <a:r>
              <a:rPr lang="en-US" b="1" dirty="0"/>
              <a:t>NEVER</a:t>
            </a:r>
            <a:r>
              <a:rPr lang="en-US" dirty="0"/>
              <a:t> be present for any visitations. </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4349" y="988897"/>
            <a:ext cx="609600" cy="609600"/>
          </a:xfrm>
          <a:prstGeom prst="rect">
            <a:avLst/>
          </a:prstGeom>
        </p:spPr>
      </p:pic>
    </p:spTree>
    <p:extLst>
      <p:ext uri="{BB962C8B-B14F-4D97-AF65-F5344CB8AC3E}">
        <p14:creationId xmlns:p14="http://schemas.microsoft.com/office/powerpoint/2010/main" val="3281319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9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Vacation Time</a:t>
            </a:r>
          </a:p>
        </p:txBody>
      </p:sp>
      <p:sp>
        <p:nvSpPr>
          <p:cNvPr id="3" name="Content Placeholder 2"/>
          <p:cNvSpPr>
            <a:spLocks noGrp="1"/>
          </p:cNvSpPr>
          <p:nvPr>
            <p:ph sz="half" idx="1"/>
          </p:nvPr>
        </p:nvSpPr>
        <p:spPr>
          <a:xfrm>
            <a:off x="680321" y="2084946"/>
            <a:ext cx="11328177" cy="4699901"/>
          </a:xfrm>
        </p:spPr>
        <p:txBody>
          <a:bodyPr>
            <a:normAutofit fontScale="25000" lnSpcReduction="20000"/>
          </a:bodyPr>
          <a:lstStyle/>
          <a:p>
            <a:r>
              <a:rPr lang="en-US" sz="5600" dirty="0"/>
              <a:t>Full-time regular employees, after their one (1) year anniversary as detailed in the “Employee Status” section of this handbook.</a:t>
            </a:r>
          </a:p>
          <a:p>
            <a:r>
              <a:rPr lang="en-US" sz="5600" dirty="0"/>
              <a:t> Hourly employees are entitled to vacation time as follows:</a:t>
            </a:r>
          </a:p>
          <a:p>
            <a:pPr marL="0" indent="0">
              <a:buNone/>
            </a:pPr>
            <a:r>
              <a:rPr lang="en-US" sz="5600" dirty="0"/>
              <a:t>		* one (1) year  		=   40 hours</a:t>
            </a:r>
          </a:p>
          <a:p>
            <a:pPr marL="0" indent="0">
              <a:buNone/>
            </a:pPr>
            <a:r>
              <a:rPr lang="en-US" sz="5600" dirty="0"/>
              <a:t>		* two (2) years		=   80 hours</a:t>
            </a:r>
          </a:p>
          <a:p>
            <a:pPr marL="0" indent="0">
              <a:buNone/>
            </a:pPr>
            <a:r>
              <a:rPr lang="en-US" sz="5600" dirty="0"/>
              <a:t>		* three (3) years		=   120 hours</a:t>
            </a:r>
          </a:p>
          <a:p>
            <a:pPr marL="0" indent="0">
              <a:buNone/>
            </a:pPr>
            <a:r>
              <a:rPr lang="en-US" sz="5600" dirty="0"/>
              <a:t>		* succeeding years		=   120 hours</a:t>
            </a:r>
          </a:p>
          <a:p>
            <a:pPr marL="0" indent="0">
              <a:buNone/>
            </a:pPr>
            <a:r>
              <a:rPr lang="en-US" sz="5600" dirty="0"/>
              <a:t> </a:t>
            </a:r>
          </a:p>
          <a:p>
            <a:r>
              <a:rPr lang="en-US" sz="5600" dirty="0"/>
              <a:t>Vacation time must be used prior to new anniversary date and cannot be accumulated.  Failure to do so could result in loss of benefit, but any hourly employee who has accumulated 120 hours of vacation may have the option of receiving 40 hours of pay in lieu of taking the time off with the following condition. The employee must have already used 80 hours of vacation time out of their 120 hours. The 40 hours of vacation time must be used at one time and not broken up into more than one payroll period. </a:t>
            </a:r>
          </a:p>
          <a:p>
            <a:r>
              <a:rPr lang="en-US" sz="5600" dirty="0"/>
              <a:t>Emergency requests for vacation without proper advance notice will be subject to approval by the Site Coordinator under the guidance of the Program Director.</a:t>
            </a:r>
          </a:p>
          <a:p>
            <a:r>
              <a:rPr lang="en-US" sz="5600" dirty="0"/>
              <a:t>The administration of this agency is not obliged to honor vacation date requests; vacations shall be approved only after scheduling needs are met.  Earned vacation time shall be used within a 12 month period.  In extraordinary circumstances, the CFO may approve the carrying over of earned vacation past a 12 month period.    </a:t>
            </a:r>
          </a:p>
          <a:p>
            <a:r>
              <a:rPr lang="en-US" sz="5600" dirty="0"/>
              <a:t> Resignation or termination of employment disqualified employees from any and all vacation time benefits due or accrued.</a:t>
            </a:r>
          </a:p>
          <a:p>
            <a:endParaRPr lang="en-US" sz="5600" dirty="0"/>
          </a:p>
          <a:p>
            <a:pPr marL="0" indent="0">
              <a:buNone/>
            </a:pPr>
            <a:endParaRPr lang="en-US" sz="5600" dirty="0"/>
          </a:p>
          <a:p>
            <a:endParaRPr lang="en-US" sz="56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6655" y="988897"/>
            <a:ext cx="609600" cy="609600"/>
          </a:xfrm>
          <a:prstGeom prst="rect">
            <a:avLst/>
          </a:prstGeom>
        </p:spPr>
      </p:pic>
    </p:spTree>
    <p:extLst>
      <p:ext uri="{BB962C8B-B14F-4D97-AF65-F5344CB8AC3E}">
        <p14:creationId xmlns:p14="http://schemas.microsoft.com/office/powerpoint/2010/main" val="2252581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21020" y="6142663"/>
            <a:ext cx="6096000" cy="369332"/>
          </a:xfrm>
          <a:prstGeom prst="rect">
            <a:avLst/>
          </a:prstGeom>
        </p:spPr>
        <p:txBody>
          <a:bodyPr>
            <a:spAutoFit/>
          </a:bodyPr>
          <a:lstStyle/>
          <a:p>
            <a:r>
              <a:rPr lang="en-US" dirty="0"/>
              <a:t>Must be submitted in writing!!!!!</a:t>
            </a:r>
          </a:p>
        </p:txBody>
      </p:sp>
      <p:sp>
        <p:nvSpPr>
          <p:cNvPr id="6" name="TextBox 5"/>
          <p:cNvSpPr txBox="1"/>
          <p:nvPr/>
        </p:nvSpPr>
        <p:spPr>
          <a:xfrm>
            <a:off x="1362269" y="3295099"/>
            <a:ext cx="8948058" cy="830997"/>
          </a:xfrm>
          <a:prstGeom prst="rect">
            <a:avLst/>
          </a:prstGeom>
          <a:noFill/>
        </p:spPr>
        <p:txBody>
          <a:bodyPr wrap="square" rtlCol="0">
            <a:spAutoFit/>
          </a:bodyPr>
          <a:lstStyle/>
          <a:p>
            <a:r>
              <a:rPr lang="en-US" sz="4800" dirty="0">
                <a:solidFill>
                  <a:schemeClr val="bg1"/>
                </a:solidFill>
              </a:rPr>
              <a:t>1-2 DAYS = 7 DAYS IN ADVANCE</a:t>
            </a:r>
          </a:p>
        </p:txBody>
      </p:sp>
      <p:sp>
        <p:nvSpPr>
          <p:cNvPr id="7" name="TextBox 6"/>
          <p:cNvSpPr txBox="1"/>
          <p:nvPr/>
        </p:nvSpPr>
        <p:spPr>
          <a:xfrm>
            <a:off x="1362269" y="4073434"/>
            <a:ext cx="8948058" cy="830997"/>
          </a:xfrm>
          <a:prstGeom prst="rect">
            <a:avLst/>
          </a:prstGeom>
          <a:noFill/>
        </p:spPr>
        <p:txBody>
          <a:bodyPr wrap="square" rtlCol="0">
            <a:spAutoFit/>
          </a:bodyPr>
          <a:lstStyle/>
          <a:p>
            <a:r>
              <a:rPr lang="en-US" sz="4800" dirty="0">
                <a:solidFill>
                  <a:schemeClr val="bg1"/>
                </a:solidFill>
              </a:rPr>
              <a:t>3 DAYS    = 15 DAYS IN ADVANCE</a:t>
            </a:r>
          </a:p>
        </p:txBody>
      </p:sp>
      <p:sp>
        <p:nvSpPr>
          <p:cNvPr id="8" name="TextBox 7"/>
          <p:cNvSpPr txBox="1"/>
          <p:nvPr/>
        </p:nvSpPr>
        <p:spPr>
          <a:xfrm>
            <a:off x="1362269" y="4763177"/>
            <a:ext cx="8948058" cy="830997"/>
          </a:xfrm>
          <a:prstGeom prst="rect">
            <a:avLst/>
          </a:prstGeom>
          <a:noFill/>
        </p:spPr>
        <p:txBody>
          <a:bodyPr wrap="square" rtlCol="0">
            <a:spAutoFit/>
          </a:bodyPr>
          <a:lstStyle/>
          <a:p>
            <a:r>
              <a:rPr lang="en-US" sz="4800" dirty="0">
                <a:solidFill>
                  <a:schemeClr val="bg1"/>
                </a:solidFill>
              </a:rPr>
              <a:t>4-5 DAYS = 30 DAYS IN ADVANCE</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796" y="262151"/>
            <a:ext cx="5209576" cy="271440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4720" y="1009755"/>
            <a:ext cx="609600" cy="609600"/>
          </a:xfrm>
          <a:prstGeom prst="rect">
            <a:avLst/>
          </a:prstGeom>
        </p:spPr>
      </p:pic>
    </p:spTree>
    <p:extLst>
      <p:ext uri="{BB962C8B-B14F-4D97-AF65-F5344CB8AC3E}">
        <p14:creationId xmlns:p14="http://schemas.microsoft.com/office/powerpoint/2010/main" val="3506225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Policy – </a:t>
            </a:r>
            <a:r>
              <a:rPr lang="en-US" sz="1400" dirty="0"/>
              <a:t>revised 9/25/20</a:t>
            </a:r>
          </a:p>
        </p:txBody>
      </p:sp>
      <p:sp>
        <p:nvSpPr>
          <p:cNvPr id="4" name="Content Placeholder 3"/>
          <p:cNvSpPr>
            <a:spLocks noGrp="1"/>
          </p:cNvSpPr>
          <p:nvPr>
            <p:ph sz="half" idx="2"/>
          </p:nvPr>
        </p:nvSpPr>
        <p:spPr/>
        <p:txBody>
          <a:bodyPr>
            <a:normAutofit fontScale="70000" lnSpcReduction="20000"/>
          </a:bodyPr>
          <a:lstStyle/>
          <a:p>
            <a:r>
              <a:rPr lang="en-US" dirty="0"/>
              <a:t>all individuals will have their own account (either savings or checking account). An arrangement with a banking institution has been made for no fee accounts. This assures no co-mingling of funds on any level. It is not appropriate for one individual to borrow money from another individual. If roommates share household supplies, etc., it must be documented. Summary transactions are available to authorized parties upon request. </a:t>
            </a:r>
          </a:p>
          <a:p>
            <a:r>
              <a:rPr lang="en-US" dirty="0"/>
              <a:t>When checks are deposited into the account the entire amount must be deposited.  If the individual needs to withdrawal money, it is a separate transaction. </a:t>
            </a:r>
          </a:p>
        </p:txBody>
      </p:sp>
      <p:sp>
        <p:nvSpPr>
          <p:cNvPr id="6" name="Content Placeholder 5"/>
          <p:cNvSpPr>
            <a:spLocks noGrp="1"/>
          </p:cNvSpPr>
          <p:nvPr>
            <p:ph sz="half" idx="1"/>
          </p:nvPr>
        </p:nvSpPr>
        <p:spPr/>
        <p:txBody>
          <a:bodyPr>
            <a:normAutofit fontScale="70000" lnSpcReduction="20000"/>
          </a:bodyPr>
          <a:lstStyle/>
          <a:p>
            <a:r>
              <a:rPr lang="en-US" dirty="0"/>
              <a:t>All individuals will be given the opportunity to manage, be taught to manage, or receive assistance with managing their personal funds. </a:t>
            </a:r>
          </a:p>
          <a:p>
            <a:r>
              <a:rPr lang="en-US" dirty="0"/>
              <a:t>The ISP will identify the payee, maximum dollar amount that the individual can manage at one time independently, and maximum dollar amount that can be spent without guardian, payee, and/or team approval. Individuals will not be asked to use personal funds to purchase items or services that are funded through other sources. CLE staff, nor immediate family members, shall not borrow, trade, buy, or sell items from individuals that CLE serves. </a:t>
            </a:r>
          </a:p>
          <a:p>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4473" y="988897"/>
            <a:ext cx="609600" cy="609600"/>
          </a:xfrm>
          <a:prstGeom prst="rect">
            <a:avLst/>
          </a:prstGeom>
        </p:spPr>
      </p:pic>
      <p:sp>
        <p:nvSpPr>
          <p:cNvPr id="3" name="TextBox 2">
            <a:extLst>
              <a:ext uri="{FF2B5EF4-FFF2-40B4-BE49-F238E27FC236}">
                <a16:creationId xmlns:a16="http://schemas.microsoft.com/office/drawing/2014/main" id="{F4D3ED40-CA46-304C-B628-8693FE0CE12E}"/>
              </a:ext>
            </a:extLst>
          </p:cNvPr>
          <p:cNvSpPr txBox="1"/>
          <p:nvPr/>
        </p:nvSpPr>
        <p:spPr>
          <a:xfrm>
            <a:off x="1156138" y="5538952"/>
            <a:ext cx="9635971" cy="1200329"/>
          </a:xfrm>
          <a:prstGeom prst="rect">
            <a:avLst/>
          </a:prstGeom>
          <a:noFill/>
        </p:spPr>
        <p:txBody>
          <a:bodyPr wrap="none" rtlCol="0">
            <a:spAutoFit/>
          </a:bodyPr>
          <a:lstStyle/>
          <a:p>
            <a:r>
              <a:rPr lang="en-US" dirty="0" err="1"/>
              <a:t>DoDD</a:t>
            </a:r>
            <a:r>
              <a:rPr lang="en-US" dirty="0"/>
              <a:t> Rule can be found at the following link:</a:t>
            </a:r>
          </a:p>
          <a:p>
            <a:r>
              <a:rPr lang="en-US" u="sng" dirty="0">
                <a:hlinkClick r:id="rId5" tooltip="https://dodd.ohio.gov/wps/portal/gov/dodd/forms-and-rules/rules-in-effect/5123_2-2-07"/>
              </a:rPr>
              <a:t>https://dodd.ohio.gov/wps/portal/gov/dodd/forms-and-rules/rules-in-effect/5123_2-2-07</a:t>
            </a:r>
            <a:endParaRPr lang="en-US" dirty="0"/>
          </a:p>
          <a:p>
            <a:r>
              <a:rPr lang="en-US"/>
              <a:t> </a:t>
            </a:r>
          </a:p>
          <a:p>
            <a:endParaRPr lang="en-US"/>
          </a:p>
        </p:txBody>
      </p:sp>
    </p:spTree>
    <p:extLst>
      <p:ext uri="{BB962C8B-B14F-4D97-AF65-F5344CB8AC3E}">
        <p14:creationId xmlns:p14="http://schemas.microsoft.com/office/powerpoint/2010/main" val="18033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Suzy has a paycheck for $40.00 and she needs $20.00 for the weekend.  A deposit slip will be written out for $40.00 and a withdrawal slip for $20.00.  Suzy will have two transactions at the bank.  There should be a bank receipt for both transactions.  This will then be transferred to the bank account ledger. (See example of ledger)  All checks must be deposited into the accounts within five business days of receiving the check. </a:t>
            </a:r>
          </a:p>
        </p:txBody>
      </p:sp>
      <p:sp>
        <p:nvSpPr>
          <p:cNvPr id="3" name="Text Placeholder 2"/>
          <p:cNvSpPr>
            <a:spLocks noGrp="1"/>
          </p:cNvSpPr>
          <p:nvPr>
            <p:ph type="body" sz="half" idx="2"/>
          </p:nvPr>
        </p:nvSpPr>
        <p:spPr/>
        <p:txBody>
          <a:bodyPr/>
          <a:lstStyle/>
          <a:p>
            <a:r>
              <a:rPr lang="en-US" dirty="0"/>
              <a:t>Financial Policy continued…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1346" y="4952209"/>
            <a:ext cx="609600" cy="609600"/>
          </a:xfrm>
          <a:prstGeom prst="rect">
            <a:avLst/>
          </a:prstGeom>
        </p:spPr>
      </p:pic>
    </p:spTree>
    <p:extLst>
      <p:ext uri="{BB962C8B-B14F-4D97-AF65-F5344CB8AC3E}">
        <p14:creationId xmlns:p14="http://schemas.microsoft.com/office/powerpoint/2010/main" val="38184035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latin typeface="+mn-lt"/>
                <a:ea typeface="+mn-ea"/>
                <a:cs typeface="+mn-cs"/>
              </a:rPr>
              <a:t>Financial Policy continued…</a:t>
            </a:r>
          </a:p>
        </p:txBody>
      </p:sp>
      <p:sp>
        <p:nvSpPr>
          <p:cNvPr id="4" name="Text Placeholder 3"/>
          <p:cNvSpPr>
            <a:spLocks noGrp="1"/>
          </p:cNvSpPr>
          <p:nvPr>
            <p:ph type="body" sz="half" idx="15"/>
          </p:nvPr>
        </p:nvSpPr>
        <p:spPr>
          <a:xfrm>
            <a:off x="277986" y="2075688"/>
            <a:ext cx="3452038" cy="4626864"/>
          </a:xfrm>
        </p:spPr>
        <p:txBody>
          <a:bodyPr>
            <a:normAutofit/>
          </a:bodyPr>
          <a:lstStyle/>
          <a:p>
            <a:pPr marL="285750" indent="-285750">
              <a:buFont typeface="Arial" panose="020B0604020202020204" pitchFamily="34" charset="0"/>
              <a:buChar char="•"/>
            </a:pPr>
            <a:r>
              <a:rPr lang="en-US" dirty="0"/>
              <a:t>All checks must be deposited into the accounts within five business days of receiving the check.  </a:t>
            </a:r>
          </a:p>
          <a:p>
            <a:pPr marL="285750" indent="-285750">
              <a:buFont typeface="Arial" panose="020B0604020202020204" pitchFamily="34" charset="0"/>
              <a:buChar char="•"/>
            </a:pPr>
            <a:r>
              <a:rPr lang="en-US" dirty="0"/>
              <a:t>All receipts must have a number written on them by the Site Coordinator. </a:t>
            </a:r>
          </a:p>
          <a:p>
            <a:pPr marL="285750" indent="-285750">
              <a:buFont typeface="Arial" panose="020B0604020202020204" pitchFamily="34" charset="0"/>
              <a:buChar char="•"/>
            </a:pPr>
            <a:r>
              <a:rPr lang="en-US" b="1" i="1" dirty="0"/>
              <a:t>There must be a receipt for every penny that the individual owns.</a:t>
            </a:r>
            <a:r>
              <a:rPr lang="en-US" dirty="0"/>
              <a:t>  If the individual is going to a place where you cannot obtain a receipt then you must write one out using the receipt book.</a:t>
            </a:r>
          </a:p>
          <a:p>
            <a:pPr marL="285750" indent="-285750">
              <a:buFont typeface="Arial" panose="020B0604020202020204" pitchFamily="34" charset="0"/>
              <a:buChar char="•"/>
            </a:pPr>
            <a:r>
              <a:rPr lang="en-US" dirty="0"/>
              <a:t>CLE will seek restitution from staff person(s) responsible for and discrepancies with the money.</a:t>
            </a:r>
          </a:p>
          <a:p>
            <a:pPr marL="285750" indent="-285750">
              <a:buFont typeface="Arial" panose="020B0604020202020204" pitchFamily="34" charset="0"/>
              <a:buChar char="•"/>
            </a:pPr>
            <a:r>
              <a:rPr lang="en-US" dirty="0"/>
              <a:t>Do not add all receipts together and only write down one amount. Each receipt must be written down separately. </a:t>
            </a:r>
          </a:p>
        </p:txBody>
      </p:sp>
      <p:sp>
        <p:nvSpPr>
          <p:cNvPr id="6" name="Text Placeholder 5"/>
          <p:cNvSpPr>
            <a:spLocks noGrp="1"/>
          </p:cNvSpPr>
          <p:nvPr>
            <p:ph type="body" sz="half" idx="16"/>
          </p:nvPr>
        </p:nvSpPr>
        <p:spPr>
          <a:xfrm>
            <a:off x="3945470" y="2075688"/>
            <a:ext cx="3063240" cy="4361687"/>
          </a:xfrm>
        </p:spPr>
        <p:txBody>
          <a:bodyPr/>
          <a:lstStyle/>
          <a:p>
            <a:pPr marL="285750" indent="-285750">
              <a:buFont typeface="Arial" panose="020B0604020202020204" pitchFamily="34" charset="0"/>
              <a:buChar char="•"/>
            </a:pPr>
            <a:r>
              <a:rPr lang="en-US" dirty="0"/>
              <a:t>Staff cannot put two individuals on the same receipt and photo copy it for the other individual.  </a:t>
            </a:r>
          </a:p>
          <a:p>
            <a:pPr marL="285750" indent="-285750">
              <a:buFont typeface="Arial" panose="020B0604020202020204" pitchFamily="34" charset="0"/>
              <a:buChar char="•"/>
            </a:pPr>
            <a:r>
              <a:rPr lang="en-US" dirty="0"/>
              <a:t>Example:  Jane and Tammy went to McDonalds for dinner.  They both must have their own receipt from McDonalds.  All receipts should be kept in a container, either a money pouch or envelope.  The receipts can be archived when a new year begins.</a:t>
            </a:r>
          </a:p>
          <a:p>
            <a:pPr marL="285750" indent="-285750">
              <a:buFont typeface="Arial" panose="020B0604020202020204" pitchFamily="34" charset="0"/>
              <a:buChar char="•"/>
            </a:pPr>
            <a:endParaRPr lang="en-US" dirty="0"/>
          </a:p>
        </p:txBody>
      </p:sp>
      <p:sp>
        <p:nvSpPr>
          <p:cNvPr id="8" name="Text Placeholder 7"/>
          <p:cNvSpPr>
            <a:spLocks noGrp="1"/>
          </p:cNvSpPr>
          <p:nvPr>
            <p:ph type="body" sz="half" idx="17"/>
          </p:nvPr>
        </p:nvSpPr>
        <p:spPr>
          <a:xfrm>
            <a:off x="7224156" y="2075689"/>
            <a:ext cx="3070025" cy="3860498"/>
          </a:xfrm>
        </p:spPr>
        <p:txBody>
          <a:bodyPr>
            <a:normAutofit/>
          </a:bodyPr>
          <a:lstStyle/>
          <a:p>
            <a:pPr marL="285750" indent="-285750">
              <a:buFont typeface="Arial" panose="020B0604020202020204" pitchFamily="34" charset="0"/>
              <a:buChar char="•"/>
            </a:pPr>
            <a:r>
              <a:rPr lang="en-US" dirty="0"/>
              <a:t>On Hands Funds- money is the spending cash that is kept at the home in a locked box. </a:t>
            </a:r>
          </a:p>
          <a:p>
            <a:pPr marL="285750" indent="-285750">
              <a:buFont typeface="Arial" panose="020B0604020202020204" pitchFamily="34" charset="0"/>
              <a:buChar char="•"/>
            </a:pPr>
            <a:r>
              <a:rPr lang="en-US" dirty="0"/>
              <a:t>When gift cards are in the home, they must be recorded on the gift card tracking sheet along with any receipts. </a:t>
            </a:r>
          </a:p>
          <a:p>
            <a:pPr marL="285750" indent="-285750">
              <a:buFont typeface="Arial" panose="020B0604020202020204" pitchFamily="34" charset="0"/>
              <a:buChar char="•"/>
            </a:pPr>
            <a:r>
              <a:rPr lang="en-US" dirty="0"/>
              <a:t>These are reconciled on a monthly basis.</a:t>
            </a:r>
          </a:p>
          <a:p>
            <a:pPr marL="285750" indent="-285750">
              <a:buFont typeface="Arial" panose="020B0604020202020204" pitchFamily="34" charset="0"/>
              <a:buChar char="•"/>
            </a:pPr>
            <a:r>
              <a:rPr lang="en-US" dirty="0"/>
              <a:t>Staff must count the on hands money for each individual at the beginning and end of their shift. </a:t>
            </a:r>
          </a:p>
          <a:p>
            <a:pPr marL="285750" indent="-285750">
              <a:buFont typeface="Arial" panose="020B0604020202020204" pitchFamily="34" charset="0"/>
              <a:buChar char="•"/>
            </a:pPr>
            <a:r>
              <a:rPr lang="en-US" dirty="0"/>
              <a:t>Any discrepancies must be reported to CLE management within one hour of discovery.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1470" y="988897"/>
            <a:ext cx="609600" cy="609600"/>
          </a:xfrm>
          <a:prstGeom prst="rect">
            <a:avLst/>
          </a:prstGeom>
        </p:spPr>
      </p:pic>
    </p:spTree>
    <p:extLst>
      <p:ext uri="{BB962C8B-B14F-4D97-AF65-F5344CB8AC3E}">
        <p14:creationId xmlns:p14="http://schemas.microsoft.com/office/powerpoint/2010/main" val="2405398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There is to be no co-mingling of individual funds.  If an individual is short two dollars at the store staff can not give them the money for the individual to pay back later.  At the same time staff can not take money out of another individual’s money for them to pay back either.  If the staff does give money to an individual it is with the understanding that it is a gift and will not be paid back in the future.  This also stands for the individual paying for things for staff.  This is prohibited.  The individual can not pay for the staff’s dinner, movie, </a:t>
            </a:r>
            <a:r>
              <a:rPr lang="en-US" dirty="0" err="1"/>
              <a:t>etc</a:t>
            </a:r>
            <a:r>
              <a:rPr lang="en-US" dirty="0"/>
              <a:t>, unless it is stated otherwise in their ISP.</a:t>
            </a:r>
          </a:p>
        </p:txBody>
      </p:sp>
      <p:sp>
        <p:nvSpPr>
          <p:cNvPr id="3" name="Text Placeholder 2"/>
          <p:cNvSpPr>
            <a:spLocks noGrp="1"/>
          </p:cNvSpPr>
          <p:nvPr>
            <p:ph type="body" sz="half" idx="2"/>
          </p:nvPr>
        </p:nvSpPr>
        <p:spPr/>
        <p:txBody>
          <a:bodyPr/>
          <a:lstStyle/>
          <a:p>
            <a:r>
              <a:rPr lang="en-US" dirty="0"/>
              <a:t>Financial Policy continued…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7723" y="4952209"/>
            <a:ext cx="609600" cy="609600"/>
          </a:xfrm>
          <a:prstGeom prst="rect">
            <a:avLst/>
          </a:prstGeom>
        </p:spPr>
      </p:pic>
    </p:spTree>
    <p:extLst>
      <p:ext uri="{BB962C8B-B14F-4D97-AF65-F5344CB8AC3E}">
        <p14:creationId xmlns:p14="http://schemas.microsoft.com/office/powerpoint/2010/main" val="3552833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CONCLUSION…</a:t>
            </a:r>
          </a:p>
        </p:txBody>
      </p:sp>
      <p:sp>
        <p:nvSpPr>
          <p:cNvPr id="4" name="TextBox 3"/>
          <p:cNvSpPr txBox="1"/>
          <p:nvPr/>
        </p:nvSpPr>
        <p:spPr>
          <a:xfrm>
            <a:off x="301752" y="2313432"/>
            <a:ext cx="11576304" cy="3816429"/>
          </a:xfrm>
          <a:prstGeom prst="rect">
            <a:avLst/>
          </a:prstGeom>
          <a:noFill/>
        </p:spPr>
        <p:txBody>
          <a:bodyPr wrap="square" rtlCol="0">
            <a:spAutoFit/>
          </a:bodyPr>
          <a:lstStyle/>
          <a:p>
            <a:pPr marL="285750" indent="-285750">
              <a:buFont typeface="Arial" panose="020B0604020202020204" pitchFamily="34" charset="0"/>
              <a:buChar char="•"/>
            </a:pPr>
            <a:r>
              <a:rPr lang="en-US" sz="3200" dirty="0"/>
              <a:t>If you are ever have questions about a policy, please contact your supervisor.</a:t>
            </a:r>
          </a:p>
          <a:p>
            <a:pPr marL="285750" indent="-285750">
              <a:buFont typeface="Arial" panose="020B0604020202020204" pitchFamily="34" charset="0"/>
              <a:buChar char="•"/>
            </a:pPr>
            <a:r>
              <a:rPr lang="en-US" sz="3200" dirty="0"/>
              <a:t>If you are unsure about any aspect of your job duties, make sure to reach out to management to seek clarity. </a:t>
            </a:r>
          </a:p>
          <a:p>
            <a:pPr marL="285750" indent="-285750">
              <a:buFont typeface="Arial" panose="020B0604020202020204" pitchFamily="34" charset="0"/>
              <a:buChar char="•"/>
            </a:pPr>
            <a:r>
              <a:rPr lang="en-US" sz="3200" dirty="0"/>
              <a:t>If you are unsure about any aspect of caring for our consumers, please reach out to your supervisor.</a:t>
            </a:r>
          </a:p>
          <a:p>
            <a:pPr marL="285750" indent="-285750">
              <a:buFont typeface="Arial" panose="020B0604020202020204" pitchFamily="34" charset="0"/>
              <a:buChar char="•"/>
            </a:pPr>
            <a:r>
              <a:rPr lang="en-US" sz="3200" dirty="0"/>
              <a:t>Communication is key for CLE! </a:t>
            </a:r>
          </a:p>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9584" y="988897"/>
            <a:ext cx="609600" cy="609600"/>
          </a:xfrm>
          <a:prstGeom prst="rect">
            <a:avLst/>
          </a:prstGeom>
        </p:spPr>
      </p:pic>
    </p:spTree>
    <p:extLst>
      <p:ext uri="{BB962C8B-B14F-4D97-AF65-F5344CB8AC3E}">
        <p14:creationId xmlns:p14="http://schemas.microsoft.com/office/powerpoint/2010/main" val="1415345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277" y="412663"/>
            <a:ext cx="10396882" cy="1151965"/>
          </a:xfrm>
        </p:spPr>
        <p:txBody>
          <a:bodyPr/>
          <a:lstStyle/>
          <a:p>
            <a:pPr algn="ctr"/>
            <a:r>
              <a:rPr lang="en-US" dirty="0"/>
              <a:t>Cultural Diversity</a:t>
            </a:r>
          </a:p>
        </p:txBody>
      </p:sp>
      <p:pic>
        <p:nvPicPr>
          <p:cNvPr id="4" name="mfwkbuEeTSw"/>
          <p:cNvPicPr>
            <a:picLocks noRot="1" noChangeAspect="1"/>
          </p:cNvPicPr>
          <p:nvPr>
            <a:videoFile r:link="rId1"/>
          </p:nvPr>
        </p:nvPicPr>
        <p:blipFill>
          <a:blip r:embed="rId5"/>
          <a:stretch>
            <a:fillRect/>
          </a:stretch>
        </p:blipFill>
        <p:spPr>
          <a:xfrm>
            <a:off x="2048108" y="2087369"/>
            <a:ext cx="7965687" cy="4480699"/>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90159" y="955028"/>
            <a:ext cx="609600" cy="609600"/>
          </a:xfrm>
          <a:prstGeom prst="rect">
            <a:avLst/>
          </a:prstGeom>
        </p:spPr>
      </p:pic>
    </p:spTree>
    <p:extLst>
      <p:ext uri="{BB962C8B-B14F-4D97-AF65-F5344CB8AC3E}">
        <p14:creationId xmlns:p14="http://schemas.microsoft.com/office/powerpoint/2010/main" val="3873672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989045" y="886105"/>
            <a:ext cx="7604449" cy="170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Works Cited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Belfield, D. L. (2012, December 18). </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Purdue University Global</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Retrieved from Purdueglobal.edu: </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https://www.purdueglobal.edu/blog/social-behavioral-sciences/what-is-cultural-diversity/</a:t>
            </a: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9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9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9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32318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i="1" dirty="0"/>
              <a:t>“Diversity is the one true thing we have in common. </a:t>
            </a:r>
            <a:br>
              <a:rPr lang="en-US" dirty="0"/>
            </a:br>
            <a:r>
              <a:rPr lang="en-US" i="1" dirty="0"/>
              <a:t>Celebrate it every day.”</a:t>
            </a:r>
            <a:br>
              <a:rPr lang="en-US" dirty="0"/>
            </a:br>
            <a:r>
              <a:rPr lang="en-US" i="1" dirty="0"/>
              <a:t>–Anonymous</a:t>
            </a:r>
            <a:endParaRPr lang="en-US" dirty="0"/>
          </a:p>
        </p:txBody>
      </p:sp>
      <p:sp>
        <p:nvSpPr>
          <p:cNvPr id="4" name="TextBox 3"/>
          <p:cNvSpPr txBox="1"/>
          <p:nvPr/>
        </p:nvSpPr>
        <p:spPr>
          <a:xfrm>
            <a:off x="680322" y="737119"/>
            <a:ext cx="10759009" cy="3139321"/>
          </a:xfrm>
          <a:prstGeom prst="rect">
            <a:avLst/>
          </a:prstGeom>
          <a:noFill/>
        </p:spPr>
        <p:txBody>
          <a:bodyPr wrap="square" rtlCol="0">
            <a:spAutoFit/>
          </a:bodyPr>
          <a:lstStyle/>
          <a:p>
            <a:r>
              <a:rPr lang="en-US" b="1" dirty="0"/>
              <a:t>What does it mean to be “culturally diverse”?</a:t>
            </a:r>
            <a:endParaRPr lang="en-US" dirty="0"/>
          </a:p>
          <a:p>
            <a:r>
              <a:rPr lang="en-US" dirty="0"/>
              <a:t>The term “culturally diverse” is often used interchangeably with the concept of “multiculturalism.” Multiculturalism is defined as:</a:t>
            </a:r>
          </a:p>
          <a:p>
            <a:r>
              <a:rPr lang="en-US" i="1" dirty="0"/>
              <a:t>“…a system of beliefs and behaviors that </a:t>
            </a:r>
            <a:r>
              <a:rPr lang="en-US" b="1" i="1" dirty="0"/>
              <a:t>recognizes</a:t>
            </a:r>
            <a:r>
              <a:rPr lang="en-US" i="1" dirty="0"/>
              <a:t> </a:t>
            </a:r>
            <a:r>
              <a:rPr lang="en-US" b="1" i="1" dirty="0"/>
              <a:t>and</a:t>
            </a:r>
            <a:r>
              <a:rPr lang="en-US" i="1" dirty="0"/>
              <a:t> </a:t>
            </a:r>
            <a:r>
              <a:rPr lang="en-US" b="1" i="1" dirty="0"/>
              <a:t>respects </a:t>
            </a:r>
            <a:r>
              <a:rPr lang="en-US" i="1" dirty="0"/>
              <a:t>the presence of all diverse groups in an organization or society, </a:t>
            </a:r>
            <a:r>
              <a:rPr lang="en-US" b="1" i="1" dirty="0"/>
              <a:t>acknowledges</a:t>
            </a:r>
            <a:r>
              <a:rPr lang="en-US" i="1" dirty="0"/>
              <a:t> </a:t>
            </a:r>
            <a:r>
              <a:rPr lang="en-US" b="1" i="1" dirty="0"/>
              <a:t>and values</a:t>
            </a:r>
            <a:r>
              <a:rPr lang="en-US" i="1" dirty="0"/>
              <a:t> their socio-cultural differences, and </a:t>
            </a:r>
            <a:r>
              <a:rPr lang="en-US" b="1" i="1" dirty="0"/>
              <a:t>encourages</a:t>
            </a:r>
            <a:r>
              <a:rPr lang="en-US" i="1" dirty="0"/>
              <a:t> and enables their continued contribution within an inclusive cultural context which </a:t>
            </a:r>
            <a:r>
              <a:rPr lang="en-US" b="1" i="1" dirty="0"/>
              <a:t>empowers</a:t>
            </a:r>
            <a:r>
              <a:rPr lang="en-US" i="1" dirty="0"/>
              <a:t> all within the organization or society.</a:t>
            </a:r>
            <a:r>
              <a:rPr lang="en-US" baseline="30000" dirty="0"/>
              <a:t> </a:t>
            </a:r>
            <a:r>
              <a:rPr lang="en-US" dirty="0"/>
              <a:t>(Belfield, 2012)</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2996" y="4952209"/>
            <a:ext cx="609600" cy="609600"/>
          </a:xfrm>
          <a:prstGeom prst="rect">
            <a:avLst/>
          </a:prstGeom>
        </p:spPr>
      </p:pic>
    </p:spTree>
    <p:extLst>
      <p:ext uri="{BB962C8B-B14F-4D97-AF65-F5344CB8AC3E}">
        <p14:creationId xmlns:p14="http://schemas.microsoft.com/office/powerpoint/2010/main" val="1953433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Attendance Policy</a:t>
            </a:r>
          </a:p>
        </p:txBody>
      </p:sp>
      <p:sp>
        <p:nvSpPr>
          <p:cNvPr id="3" name="Content Placeholder 2"/>
          <p:cNvSpPr>
            <a:spLocks noGrp="1"/>
          </p:cNvSpPr>
          <p:nvPr>
            <p:ph sz="half" idx="1"/>
          </p:nvPr>
        </p:nvSpPr>
        <p:spPr>
          <a:xfrm>
            <a:off x="680320" y="2336872"/>
            <a:ext cx="4698358" cy="4427821"/>
          </a:xfrm>
        </p:spPr>
        <p:txBody>
          <a:bodyPr>
            <a:normAutofit fontScale="70000" lnSpcReduction="20000"/>
          </a:bodyPr>
          <a:lstStyle/>
          <a:p>
            <a:r>
              <a:rPr lang="en-US" dirty="0"/>
              <a:t>Tracking tool used to monitor compliance with our policies</a:t>
            </a:r>
          </a:p>
          <a:p>
            <a:r>
              <a:rPr lang="en-US" dirty="0"/>
              <a:t>Disciplinary actions are administered for violation(s) of CLE’s attendance policies and not the accumulation of points. </a:t>
            </a:r>
          </a:p>
          <a:p>
            <a:r>
              <a:rPr lang="en-US" dirty="0"/>
              <a:t>Excused absences include: Vacations (w/prior approval), Holidays, trading shifts with peers (w/prior supervisory approval),</a:t>
            </a:r>
            <a:br>
              <a:rPr lang="en-US" dirty="0"/>
            </a:br>
            <a:r>
              <a:rPr lang="en-US" dirty="0"/>
              <a:t>Employee’s own critical/catastrophic medically documented illness, Death /Critical Illness in the employee’s immediate family (w/ supporting documentation), Jury Duty, Approved Leaves of Absence (including bereavement leave w/ supporting documentation), Family &amp; Medical Leave, Occupational Injury time off, preapproved sick leave, and CLE declared adverse weather day (at Management discretion).</a:t>
            </a:r>
          </a:p>
          <a:p>
            <a:pPr marL="0" indent="0">
              <a:buNone/>
            </a:pP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947620359"/>
              </p:ext>
            </p:extLst>
          </p:nvPr>
        </p:nvGraphicFramePr>
        <p:xfrm>
          <a:off x="5594350" y="2336870"/>
          <a:ext cx="5844981" cy="3031205"/>
        </p:xfrm>
        <a:graphic>
          <a:graphicData uri="http://schemas.openxmlformats.org/drawingml/2006/table">
            <a:tbl>
              <a:tblPr firstRow="1" firstCol="1" bandRow="1">
                <a:tableStyleId>{5C22544A-7EE6-4342-B048-85BDC9FD1C3A}</a:tableStyleId>
              </a:tblPr>
              <a:tblGrid>
                <a:gridCol w="1290723">
                  <a:extLst>
                    <a:ext uri="{9D8B030D-6E8A-4147-A177-3AD203B41FA5}">
                      <a16:colId xmlns:a16="http://schemas.microsoft.com/office/drawing/2014/main" val="20000"/>
                    </a:ext>
                  </a:extLst>
                </a:gridCol>
                <a:gridCol w="4554258">
                  <a:extLst>
                    <a:ext uri="{9D8B030D-6E8A-4147-A177-3AD203B41FA5}">
                      <a16:colId xmlns:a16="http://schemas.microsoft.com/office/drawing/2014/main" val="20001"/>
                    </a:ext>
                  </a:extLst>
                </a:gridCol>
              </a:tblGrid>
              <a:tr h="388916">
                <a:tc>
                  <a:txBody>
                    <a:bodyPr/>
                    <a:lstStyle/>
                    <a:p>
                      <a:pPr marL="0" marR="0">
                        <a:lnSpc>
                          <a:spcPct val="115000"/>
                        </a:lnSpc>
                        <a:spcBef>
                          <a:spcPts val="0"/>
                        </a:spcBef>
                        <a:spcAft>
                          <a:spcPts val="0"/>
                        </a:spcAft>
                      </a:pPr>
                      <a:r>
                        <a:rPr lang="en-US" sz="900">
                          <a:effectLst/>
                        </a:rPr>
                        <a:t>Point Range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tc>
                  <a:txBody>
                    <a:bodyPr/>
                    <a:lstStyle/>
                    <a:p>
                      <a:pPr marL="0" marR="0">
                        <a:lnSpc>
                          <a:spcPct val="115000"/>
                        </a:lnSpc>
                        <a:spcBef>
                          <a:spcPts val="0"/>
                        </a:spcBef>
                        <a:spcAft>
                          <a:spcPts val="0"/>
                        </a:spcAft>
                      </a:pPr>
                      <a:r>
                        <a:rPr lang="en-US" sz="900">
                          <a:effectLst/>
                        </a:rPr>
                        <a:t>Action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extLst>
                  <a:ext uri="{0D108BD9-81ED-4DB2-BD59-A6C34878D82A}">
                    <a16:rowId xmlns:a16="http://schemas.microsoft.com/office/drawing/2014/main" val="10000"/>
                  </a:ext>
                </a:extLst>
              </a:tr>
              <a:tr h="388916">
                <a:tc>
                  <a:txBody>
                    <a:bodyPr/>
                    <a:lstStyle/>
                    <a:p>
                      <a:pPr marL="0" marR="0">
                        <a:lnSpc>
                          <a:spcPct val="115000"/>
                        </a:lnSpc>
                        <a:spcBef>
                          <a:spcPts val="0"/>
                        </a:spcBef>
                        <a:spcAft>
                          <a:spcPts val="0"/>
                        </a:spcAft>
                      </a:pPr>
                      <a:r>
                        <a:rPr lang="en-US" sz="900">
                          <a:effectLst/>
                        </a:rPr>
                        <a:t>0 Points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tc>
                  <a:txBody>
                    <a:bodyPr/>
                    <a:lstStyle/>
                    <a:p>
                      <a:pPr marL="0" marR="0">
                        <a:lnSpc>
                          <a:spcPct val="115000"/>
                        </a:lnSpc>
                        <a:spcBef>
                          <a:spcPts val="0"/>
                        </a:spcBef>
                        <a:spcAft>
                          <a:spcPts val="0"/>
                        </a:spcAft>
                      </a:pPr>
                      <a:r>
                        <a:rPr lang="en-US" sz="900">
                          <a:effectLst/>
                        </a:rPr>
                        <a:t>Perfect Attendance – No Action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extLst>
                  <a:ext uri="{0D108BD9-81ED-4DB2-BD59-A6C34878D82A}">
                    <a16:rowId xmlns:a16="http://schemas.microsoft.com/office/drawing/2014/main" val="10001"/>
                  </a:ext>
                </a:extLst>
              </a:tr>
              <a:tr h="388916">
                <a:tc>
                  <a:txBody>
                    <a:bodyPr/>
                    <a:lstStyle/>
                    <a:p>
                      <a:pPr marL="0" marR="0">
                        <a:lnSpc>
                          <a:spcPct val="115000"/>
                        </a:lnSpc>
                        <a:spcBef>
                          <a:spcPts val="0"/>
                        </a:spcBef>
                        <a:spcAft>
                          <a:spcPts val="0"/>
                        </a:spcAft>
                      </a:pPr>
                      <a:r>
                        <a:rPr lang="en-US" sz="900">
                          <a:effectLst/>
                        </a:rPr>
                        <a:t>1 to 5 points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tc>
                  <a:txBody>
                    <a:bodyPr/>
                    <a:lstStyle/>
                    <a:p>
                      <a:pPr marL="0" marR="0">
                        <a:lnSpc>
                          <a:spcPct val="115000"/>
                        </a:lnSpc>
                        <a:spcBef>
                          <a:spcPts val="0"/>
                        </a:spcBef>
                        <a:spcAft>
                          <a:spcPts val="0"/>
                        </a:spcAft>
                      </a:pPr>
                      <a:r>
                        <a:rPr lang="en-US" sz="900">
                          <a:effectLst/>
                        </a:rPr>
                        <a:t>Acceptable attendance – No Action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extLst>
                  <a:ext uri="{0D108BD9-81ED-4DB2-BD59-A6C34878D82A}">
                    <a16:rowId xmlns:a16="http://schemas.microsoft.com/office/drawing/2014/main" val="10002"/>
                  </a:ext>
                </a:extLst>
              </a:tr>
              <a:tr h="697709">
                <a:tc>
                  <a:txBody>
                    <a:bodyPr/>
                    <a:lstStyle/>
                    <a:p>
                      <a:pPr marL="0" marR="0">
                        <a:lnSpc>
                          <a:spcPct val="115000"/>
                        </a:lnSpc>
                        <a:spcBef>
                          <a:spcPts val="0"/>
                        </a:spcBef>
                        <a:spcAft>
                          <a:spcPts val="0"/>
                        </a:spcAft>
                      </a:pPr>
                      <a:r>
                        <a:rPr lang="en-US" sz="900">
                          <a:effectLst/>
                        </a:rPr>
                        <a:t>6 to 9 points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dirty="0">
                          <a:effectLst/>
                        </a:rPr>
                        <a:t>Threshold before Unacceptable Attendance  {A Warning Letter will be sent via </a:t>
                      </a:r>
                      <a:r>
                        <a:rPr lang="en-US" sz="1000" dirty="0">
                          <a:effectLst/>
                        </a:rPr>
                        <a:t>U.S. Mail to the Employee.}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extLst>
                  <a:ext uri="{0D108BD9-81ED-4DB2-BD59-A6C34878D82A}">
                    <a16:rowId xmlns:a16="http://schemas.microsoft.com/office/drawing/2014/main" val="10003"/>
                  </a:ext>
                </a:extLst>
              </a:tr>
              <a:tr h="388916">
                <a:tc>
                  <a:txBody>
                    <a:bodyPr/>
                    <a:lstStyle/>
                    <a:p>
                      <a:pPr marL="0" marR="0">
                        <a:lnSpc>
                          <a:spcPct val="115000"/>
                        </a:lnSpc>
                        <a:spcBef>
                          <a:spcPts val="0"/>
                        </a:spcBef>
                        <a:spcAft>
                          <a:spcPts val="0"/>
                        </a:spcAft>
                      </a:pPr>
                      <a:r>
                        <a:rPr lang="en-US" sz="900" dirty="0">
                          <a:effectLst/>
                        </a:rPr>
                        <a:t>10 to 14 points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tc>
                  <a:txBody>
                    <a:bodyPr/>
                    <a:lstStyle/>
                    <a:p>
                      <a:pPr marL="0" marR="0">
                        <a:lnSpc>
                          <a:spcPct val="115000"/>
                        </a:lnSpc>
                        <a:spcBef>
                          <a:spcPts val="0"/>
                        </a:spcBef>
                        <a:spcAft>
                          <a:spcPts val="0"/>
                        </a:spcAft>
                      </a:pPr>
                      <a:r>
                        <a:rPr lang="en-US" sz="900">
                          <a:effectLst/>
                        </a:rPr>
                        <a:t>Unacceptable Attendance  - Action – Written Reprimand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extLst>
                  <a:ext uri="{0D108BD9-81ED-4DB2-BD59-A6C34878D82A}">
                    <a16:rowId xmlns:a16="http://schemas.microsoft.com/office/drawing/2014/main" val="10004"/>
                  </a:ext>
                </a:extLst>
              </a:tr>
              <a:tr h="388916">
                <a:tc>
                  <a:txBody>
                    <a:bodyPr/>
                    <a:lstStyle/>
                    <a:p>
                      <a:pPr marL="0" marR="0">
                        <a:lnSpc>
                          <a:spcPct val="115000"/>
                        </a:lnSpc>
                        <a:spcBef>
                          <a:spcPts val="0"/>
                        </a:spcBef>
                        <a:spcAft>
                          <a:spcPts val="0"/>
                        </a:spcAft>
                      </a:pPr>
                      <a:r>
                        <a:rPr lang="en-US" sz="900">
                          <a:effectLst/>
                        </a:rPr>
                        <a:t>15 to 19 points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tc>
                  <a:txBody>
                    <a:bodyPr/>
                    <a:lstStyle/>
                    <a:p>
                      <a:pPr marL="0" marR="0">
                        <a:lnSpc>
                          <a:spcPct val="115000"/>
                        </a:lnSpc>
                        <a:spcBef>
                          <a:spcPts val="0"/>
                        </a:spcBef>
                        <a:spcAft>
                          <a:spcPts val="0"/>
                        </a:spcAft>
                      </a:pPr>
                      <a:r>
                        <a:rPr lang="en-US" sz="900">
                          <a:effectLst/>
                        </a:rPr>
                        <a:t>Final Warning of Unacceptable Attendance – Action - Suspension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extLst>
                  <a:ext uri="{0D108BD9-81ED-4DB2-BD59-A6C34878D82A}">
                    <a16:rowId xmlns:a16="http://schemas.microsoft.com/office/drawing/2014/main" val="10005"/>
                  </a:ext>
                </a:extLst>
              </a:tr>
              <a:tr h="388916">
                <a:tc>
                  <a:txBody>
                    <a:bodyPr/>
                    <a:lstStyle/>
                    <a:p>
                      <a:pPr marL="0" marR="0">
                        <a:lnSpc>
                          <a:spcPct val="115000"/>
                        </a:lnSpc>
                        <a:spcBef>
                          <a:spcPts val="0"/>
                        </a:spcBef>
                        <a:spcAft>
                          <a:spcPts val="0"/>
                        </a:spcAft>
                      </a:pPr>
                      <a:r>
                        <a:rPr lang="en-US" sz="900">
                          <a:effectLst/>
                        </a:rPr>
                        <a:t>20 points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tc>
                  <a:txBody>
                    <a:bodyPr/>
                    <a:lstStyle/>
                    <a:p>
                      <a:pPr marL="0" marR="0">
                        <a:lnSpc>
                          <a:spcPct val="115000"/>
                        </a:lnSpc>
                        <a:spcBef>
                          <a:spcPts val="0"/>
                        </a:spcBef>
                        <a:spcAft>
                          <a:spcPts val="0"/>
                        </a:spcAft>
                      </a:pPr>
                      <a:r>
                        <a:rPr lang="en-US" sz="900" dirty="0">
                          <a:effectLst/>
                        </a:rPr>
                        <a:t>Termination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6878" marR="16878" marT="16878" marB="16878"/>
                </a:tc>
                <a:extLst>
                  <a:ext uri="{0D108BD9-81ED-4DB2-BD59-A6C34878D82A}">
                    <a16:rowId xmlns:a16="http://schemas.microsoft.com/office/drawing/2014/main" val="10006"/>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8351" y="988897"/>
            <a:ext cx="609600" cy="609600"/>
          </a:xfrm>
          <a:prstGeom prst="rect">
            <a:avLst/>
          </a:prstGeom>
        </p:spPr>
      </p:pic>
    </p:spTree>
    <p:extLst>
      <p:ext uri="{BB962C8B-B14F-4D97-AF65-F5344CB8AC3E}">
        <p14:creationId xmlns:p14="http://schemas.microsoft.com/office/powerpoint/2010/main" val="1984954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Attendance Policy- Unexcused Absence and Tardy</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093978161"/>
              </p:ext>
            </p:extLst>
          </p:nvPr>
        </p:nvGraphicFramePr>
        <p:xfrm>
          <a:off x="238255" y="2256294"/>
          <a:ext cx="5994594" cy="3491767"/>
        </p:xfrm>
        <a:graphic>
          <a:graphicData uri="http://schemas.openxmlformats.org/drawingml/2006/table">
            <a:tbl>
              <a:tblPr firstRow="1" firstCol="1" bandRow="1">
                <a:tableStyleId>{5C22544A-7EE6-4342-B048-85BDC9FD1C3A}</a:tableStyleId>
              </a:tblPr>
              <a:tblGrid>
                <a:gridCol w="2997297">
                  <a:extLst>
                    <a:ext uri="{9D8B030D-6E8A-4147-A177-3AD203B41FA5}">
                      <a16:colId xmlns:a16="http://schemas.microsoft.com/office/drawing/2014/main" val="20000"/>
                    </a:ext>
                  </a:extLst>
                </a:gridCol>
                <a:gridCol w="2997297">
                  <a:extLst>
                    <a:ext uri="{9D8B030D-6E8A-4147-A177-3AD203B41FA5}">
                      <a16:colId xmlns:a16="http://schemas.microsoft.com/office/drawing/2014/main" val="20001"/>
                    </a:ext>
                  </a:extLst>
                </a:gridCol>
              </a:tblGrid>
              <a:tr h="272119">
                <a:tc>
                  <a:txBody>
                    <a:bodyPr/>
                    <a:lstStyle/>
                    <a:p>
                      <a:pPr marL="0" marR="0">
                        <a:lnSpc>
                          <a:spcPct val="115000"/>
                        </a:lnSpc>
                        <a:spcBef>
                          <a:spcPts val="0"/>
                        </a:spcBef>
                        <a:spcAft>
                          <a:spcPts val="0"/>
                        </a:spcAft>
                      </a:pPr>
                      <a:r>
                        <a:rPr lang="en-US" sz="1050" dirty="0">
                          <a:effectLst/>
                        </a:rPr>
                        <a:t> Points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tc>
                  <a:txBody>
                    <a:bodyPr/>
                    <a:lstStyle/>
                    <a:p>
                      <a:pPr marL="0" marR="0">
                        <a:lnSpc>
                          <a:spcPct val="115000"/>
                        </a:lnSpc>
                        <a:spcBef>
                          <a:spcPts val="0"/>
                        </a:spcBef>
                        <a:spcAft>
                          <a:spcPts val="0"/>
                        </a:spcAft>
                      </a:pPr>
                      <a:r>
                        <a:rPr lang="en-US" sz="1050">
                          <a:effectLst/>
                        </a:rPr>
                        <a:t>Event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extLst>
                  <a:ext uri="{0D108BD9-81ED-4DB2-BD59-A6C34878D82A}">
                    <a16:rowId xmlns:a16="http://schemas.microsoft.com/office/drawing/2014/main" val="10000"/>
                  </a:ext>
                </a:extLst>
              </a:tr>
              <a:tr h="495646">
                <a:tc>
                  <a:txBody>
                    <a:bodyPr/>
                    <a:lstStyle/>
                    <a:p>
                      <a:pPr marL="0" marR="0">
                        <a:lnSpc>
                          <a:spcPct val="115000"/>
                        </a:lnSpc>
                        <a:spcBef>
                          <a:spcPts val="0"/>
                        </a:spcBef>
                        <a:spcAft>
                          <a:spcPts val="0"/>
                        </a:spcAft>
                      </a:pPr>
                      <a:r>
                        <a:rPr lang="en-US" sz="1050">
                          <a:effectLst/>
                        </a:rPr>
                        <a:t>1 point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tc>
                  <a:txBody>
                    <a:bodyPr/>
                    <a:lstStyle/>
                    <a:p>
                      <a:pPr marL="0" marR="0">
                        <a:lnSpc>
                          <a:spcPct val="115000"/>
                        </a:lnSpc>
                        <a:spcBef>
                          <a:spcPts val="0"/>
                        </a:spcBef>
                        <a:spcAft>
                          <a:spcPts val="0"/>
                        </a:spcAft>
                      </a:pPr>
                      <a:r>
                        <a:rPr lang="en-US" sz="1050">
                          <a:effectLst/>
                        </a:rPr>
                        <a:t>Tardy-5 events of arrivals less than 15 minutes after the start of the shift.</a:t>
                      </a:r>
                    </a:p>
                    <a:p>
                      <a:pPr marL="0" marR="0">
                        <a:lnSpc>
                          <a:spcPct val="115000"/>
                        </a:lnSpc>
                        <a:spcBef>
                          <a:spcPts val="0"/>
                        </a:spcBef>
                        <a:spcAft>
                          <a:spcPts val="0"/>
                        </a:spcAft>
                      </a:pPr>
                      <a:r>
                        <a:rPr lang="en-US" sz="1050">
                          <a:effectLst/>
                        </a:rPr>
                        <a:t>Late call off  (less than 3 hours before start of shift).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extLst>
                  <a:ext uri="{0D108BD9-81ED-4DB2-BD59-A6C34878D82A}">
                    <a16:rowId xmlns:a16="http://schemas.microsoft.com/office/drawing/2014/main" val="10001"/>
                  </a:ext>
                </a:extLst>
              </a:tr>
              <a:tr h="1177702">
                <a:tc>
                  <a:txBody>
                    <a:bodyPr/>
                    <a:lstStyle/>
                    <a:p>
                      <a:pPr marL="0" marR="0">
                        <a:lnSpc>
                          <a:spcPct val="115000"/>
                        </a:lnSpc>
                        <a:spcBef>
                          <a:spcPts val="0"/>
                        </a:spcBef>
                        <a:spcAft>
                          <a:spcPts val="0"/>
                        </a:spcAft>
                      </a:pPr>
                      <a:r>
                        <a:rPr lang="en-US" sz="1050">
                          <a:effectLst/>
                        </a:rPr>
                        <a:t>2 point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tc>
                  <a:txBody>
                    <a:bodyPr/>
                    <a:lstStyle/>
                    <a:p>
                      <a:pPr marL="0" marR="0">
                        <a:lnSpc>
                          <a:spcPct val="115000"/>
                        </a:lnSpc>
                        <a:spcBef>
                          <a:spcPts val="0"/>
                        </a:spcBef>
                        <a:spcAft>
                          <a:spcPts val="0"/>
                        </a:spcAft>
                      </a:pPr>
                      <a:r>
                        <a:rPr lang="en-US" sz="1050" dirty="0">
                          <a:effectLst/>
                        </a:rPr>
                        <a:t>Late Arrival/Early Departure/Withdrawal of shift acceptance</a:t>
                      </a:r>
                    </a:p>
                    <a:p>
                      <a:pPr marL="0" marR="0">
                        <a:lnSpc>
                          <a:spcPct val="115000"/>
                        </a:lnSpc>
                        <a:spcBef>
                          <a:spcPts val="0"/>
                        </a:spcBef>
                        <a:spcAft>
                          <a:spcPts val="0"/>
                        </a:spcAft>
                      </a:pPr>
                      <a:r>
                        <a:rPr lang="en-US" sz="1050" dirty="0">
                          <a:effectLst/>
                        </a:rPr>
                        <a:t>-Late arrival more than 15 minutes after the start of the shift.</a:t>
                      </a:r>
                    </a:p>
                    <a:p>
                      <a:pPr marL="0" marR="0">
                        <a:lnSpc>
                          <a:spcPct val="115000"/>
                        </a:lnSpc>
                        <a:spcBef>
                          <a:spcPts val="0"/>
                        </a:spcBef>
                        <a:spcAft>
                          <a:spcPts val="0"/>
                        </a:spcAft>
                      </a:pPr>
                      <a:r>
                        <a:rPr lang="en-US" sz="1050" dirty="0">
                          <a:effectLst/>
                        </a:rPr>
                        <a:t>-Early departure (departing shift before the shift is scheduled to end).</a:t>
                      </a:r>
                    </a:p>
                    <a:p>
                      <a:pPr marL="0" marR="0">
                        <a:lnSpc>
                          <a:spcPct val="115000"/>
                        </a:lnSpc>
                        <a:spcBef>
                          <a:spcPts val="0"/>
                        </a:spcBef>
                        <a:spcAft>
                          <a:spcPts val="0"/>
                        </a:spcAft>
                      </a:pPr>
                      <a:r>
                        <a:rPr lang="en-US" sz="1050" dirty="0">
                          <a:effectLst/>
                        </a:rPr>
                        <a:t>-Withdrawal of shift acceptance – Accepting a shift assignment and withdrawing the acceptance prior to the date of the assignment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extLst>
                  <a:ext uri="{0D108BD9-81ED-4DB2-BD59-A6C34878D82A}">
                    <a16:rowId xmlns:a16="http://schemas.microsoft.com/office/drawing/2014/main" val="10002"/>
                  </a:ext>
                </a:extLst>
              </a:tr>
              <a:tr h="272119">
                <a:tc>
                  <a:txBody>
                    <a:bodyPr/>
                    <a:lstStyle/>
                    <a:p>
                      <a:pPr marL="0" marR="0">
                        <a:lnSpc>
                          <a:spcPct val="115000"/>
                        </a:lnSpc>
                        <a:spcBef>
                          <a:spcPts val="0"/>
                        </a:spcBef>
                        <a:spcAft>
                          <a:spcPts val="0"/>
                        </a:spcAft>
                      </a:pPr>
                      <a:r>
                        <a:rPr lang="en-US" sz="1050">
                          <a:effectLst/>
                        </a:rPr>
                        <a:t>3 point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tc>
                  <a:txBody>
                    <a:bodyPr/>
                    <a:lstStyle/>
                    <a:p>
                      <a:pPr marL="0" marR="0">
                        <a:lnSpc>
                          <a:spcPct val="115000"/>
                        </a:lnSpc>
                        <a:spcBef>
                          <a:spcPts val="0"/>
                        </a:spcBef>
                        <a:spcAft>
                          <a:spcPts val="0"/>
                        </a:spcAft>
                      </a:pPr>
                      <a:r>
                        <a:rPr lang="en-US" sz="1050">
                          <a:effectLst/>
                        </a:rPr>
                        <a:t>Unexcused absence  or pattern of leave usage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extLst>
                  <a:ext uri="{0D108BD9-81ED-4DB2-BD59-A6C34878D82A}">
                    <a16:rowId xmlns:a16="http://schemas.microsoft.com/office/drawing/2014/main" val="10003"/>
                  </a:ext>
                </a:extLst>
              </a:tr>
              <a:tr h="517998">
                <a:tc>
                  <a:txBody>
                    <a:bodyPr/>
                    <a:lstStyle/>
                    <a:p>
                      <a:pPr marL="0" marR="0">
                        <a:lnSpc>
                          <a:spcPct val="115000"/>
                        </a:lnSpc>
                        <a:spcBef>
                          <a:spcPts val="0"/>
                        </a:spcBef>
                        <a:spcAft>
                          <a:spcPts val="0"/>
                        </a:spcAft>
                      </a:pPr>
                      <a:r>
                        <a:rPr lang="en-US" sz="1050">
                          <a:effectLst/>
                        </a:rPr>
                        <a:t>10 point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tc>
                  <a:txBody>
                    <a:bodyPr/>
                    <a:lstStyle/>
                    <a:p>
                      <a:pPr marL="0" marR="0">
                        <a:lnSpc>
                          <a:spcPct val="115000"/>
                        </a:lnSpc>
                        <a:spcBef>
                          <a:spcPts val="0"/>
                        </a:spcBef>
                        <a:spcAft>
                          <a:spcPts val="0"/>
                        </a:spcAft>
                      </a:pPr>
                      <a:r>
                        <a:rPr lang="en-US" sz="1050" dirty="0">
                          <a:effectLst/>
                        </a:rPr>
                        <a:t>No Call, No Show</a:t>
                      </a:r>
                      <a:br>
                        <a:rPr lang="en-US" sz="1050" dirty="0">
                          <a:effectLst/>
                        </a:rPr>
                      </a:b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9308" marR="9308" marT="9308" marB="9308"/>
                </a:tc>
                <a:extLst>
                  <a:ext uri="{0D108BD9-81ED-4DB2-BD59-A6C34878D82A}">
                    <a16:rowId xmlns:a16="http://schemas.microsoft.com/office/drawing/2014/main" val="10004"/>
                  </a:ext>
                </a:extLst>
              </a:tr>
            </a:tbl>
          </a:graphicData>
        </a:graphic>
      </p:graphicFrame>
      <p:sp>
        <p:nvSpPr>
          <p:cNvPr id="4" name="Content Placeholder 3"/>
          <p:cNvSpPr>
            <a:spLocks noGrp="1"/>
          </p:cNvSpPr>
          <p:nvPr>
            <p:ph sz="half" idx="2"/>
          </p:nvPr>
        </p:nvSpPr>
        <p:spPr>
          <a:xfrm>
            <a:off x="6704466" y="2332768"/>
            <a:ext cx="4700058" cy="3599316"/>
          </a:xfrm>
        </p:spPr>
        <p:txBody>
          <a:bodyPr/>
          <a:lstStyle/>
          <a:p>
            <a:r>
              <a:rPr lang="en-US" dirty="0"/>
              <a:t>Accumulation of 20pts will result in termination of employment. </a:t>
            </a:r>
          </a:p>
          <a:p>
            <a:r>
              <a:rPr lang="en-US" dirty="0"/>
              <a:t>Only a company executive can make exceptions to the point system.</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9724" y="988897"/>
            <a:ext cx="609600" cy="609600"/>
          </a:xfrm>
          <a:prstGeom prst="rect">
            <a:avLst/>
          </a:prstGeom>
        </p:spPr>
      </p:pic>
    </p:spTree>
    <p:extLst>
      <p:ext uri="{BB962C8B-B14F-4D97-AF65-F5344CB8AC3E}">
        <p14:creationId xmlns:p14="http://schemas.microsoft.com/office/powerpoint/2010/main" val="3532396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 Admin and Disposal Policy</a:t>
            </a:r>
          </a:p>
        </p:txBody>
      </p:sp>
      <p:sp>
        <p:nvSpPr>
          <p:cNvPr id="3" name="Content Placeholder 2"/>
          <p:cNvSpPr>
            <a:spLocks noGrp="1"/>
          </p:cNvSpPr>
          <p:nvPr>
            <p:ph sz="half" idx="1"/>
          </p:nvPr>
        </p:nvSpPr>
        <p:spPr/>
        <p:txBody>
          <a:bodyPr>
            <a:normAutofit fontScale="85000" lnSpcReduction="20000"/>
          </a:bodyPr>
          <a:lstStyle/>
          <a:p>
            <a:r>
              <a:rPr lang="en-US" dirty="0"/>
              <a:t>Medication will be administered according to the 6 rights of med admin.</a:t>
            </a:r>
          </a:p>
          <a:p>
            <a:pPr lvl="1"/>
            <a:r>
              <a:rPr lang="en-US" dirty="0"/>
              <a:t>Dose, route, time, individual, medication, and documentation.</a:t>
            </a:r>
          </a:p>
          <a:p>
            <a:r>
              <a:rPr lang="en-US" dirty="0"/>
              <a:t>If an individual refuses a medication, every effort should be made to re-approach the individual (at least 3x) during the 2 hour window, in an attempt to gain compliance.</a:t>
            </a:r>
          </a:p>
          <a:p>
            <a:r>
              <a:rPr lang="en-US" dirty="0"/>
              <a:t>A self medication assessment will be completed initially and every 3 years (minimum) after, with annual update each year. </a:t>
            </a:r>
          </a:p>
          <a:p>
            <a:pPr marL="0" indent="0">
              <a:buNone/>
            </a:pPr>
            <a:endParaRPr lang="en-US" dirty="0"/>
          </a:p>
          <a:p>
            <a:endParaRPr lang="en-US" dirty="0"/>
          </a:p>
          <a:p>
            <a:endParaRPr lang="en-US" dirty="0"/>
          </a:p>
        </p:txBody>
      </p:sp>
      <p:sp>
        <p:nvSpPr>
          <p:cNvPr id="4" name="Content Placeholder 3"/>
          <p:cNvSpPr>
            <a:spLocks noGrp="1"/>
          </p:cNvSpPr>
          <p:nvPr>
            <p:ph sz="half" idx="2"/>
          </p:nvPr>
        </p:nvSpPr>
        <p:spPr/>
        <p:txBody>
          <a:bodyPr>
            <a:normAutofit fontScale="85000" lnSpcReduction="20000"/>
          </a:bodyPr>
          <a:lstStyle/>
          <a:p>
            <a:r>
              <a:rPr lang="en-US" dirty="0"/>
              <a:t>Medication will be stored in a secure location within each of  the home setting.</a:t>
            </a:r>
          </a:p>
          <a:p>
            <a:r>
              <a:rPr lang="en-US" dirty="0"/>
              <a:t>The disposal of prescribed medication will be recorded and the medication will be placed in an envelope, labeled, and disposed of following pharmacy recommended procedures. </a:t>
            </a:r>
          </a:p>
          <a:p>
            <a:r>
              <a:rPr lang="en-US" dirty="0"/>
              <a:t>One person can not dispose of a med. Must be two people and they both can’t be DSP’s.</a:t>
            </a:r>
          </a:p>
          <a:p>
            <a:pPr marL="0" indent="0">
              <a:buNone/>
            </a:pP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7682" y="988897"/>
            <a:ext cx="609600" cy="609600"/>
          </a:xfrm>
          <a:prstGeom prst="rect">
            <a:avLst/>
          </a:prstGeom>
        </p:spPr>
      </p:pic>
    </p:spTree>
    <p:extLst>
      <p:ext uri="{BB962C8B-B14F-4D97-AF65-F5344CB8AC3E}">
        <p14:creationId xmlns:p14="http://schemas.microsoft.com/office/powerpoint/2010/main" val="37875859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 Admin and Disposal Policy continued….</a:t>
            </a:r>
          </a:p>
        </p:txBody>
      </p:sp>
      <p:sp>
        <p:nvSpPr>
          <p:cNvPr id="5" name="TextBox 4"/>
          <p:cNvSpPr txBox="1"/>
          <p:nvPr/>
        </p:nvSpPr>
        <p:spPr>
          <a:xfrm>
            <a:off x="1250302" y="653143"/>
            <a:ext cx="9619861"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All PRN medications will be listed on the MAR with </a:t>
            </a:r>
            <a:r>
              <a:rPr lang="en-US" u="sng" dirty="0"/>
              <a:t>specific</a:t>
            </a:r>
            <a:r>
              <a:rPr lang="en-US" dirty="0"/>
              <a:t> parameters for usage.</a:t>
            </a:r>
          </a:p>
          <a:p>
            <a:pPr marL="285750" indent="-285750">
              <a:buFont typeface="Arial" panose="020B0604020202020204" pitchFamily="34" charset="0"/>
              <a:buChar char="•"/>
            </a:pPr>
            <a:r>
              <a:rPr lang="en-US" dirty="0"/>
              <a:t>Keep in mind you need to contact the </a:t>
            </a:r>
            <a:r>
              <a:rPr lang="en-US" dirty="0" err="1"/>
              <a:t>Viaquest</a:t>
            </a:r>
            <a:r>
              <a:rPr lang="en-US" dirty="0"/>
              <a:t> nurse for approval.</a:t>
            </a:r>
          </a:p>
          <a:p>
            <a:pPr marL="285750" indent="-285750">
              <a:buFont typeface="Arial" panose="020B0604020202020204" pitchFamily="34" charset="0"/>
              <a:buChar char="•"/>
            </a:pPr>
            <a:r>
              <a:rPr lang="en-US" dirty="0"/>
              <a:t>Document the information on back of sheet.</a:t>
            </a:r>
          </a:p>
          <a:p>
            <a:pPr marL="285750" indent="-285750">
              <a:buFont typeface="Arial" panose="020B0604020202020204" pitchFamily="34" charset="0"/>
              <a:buChar char="•"/>
            </a:pPr>
            <a:r>
              <a:rPr lang="en-US" dirty="0"/>
              <a:t>Staff should observe the individual for the first 20 minutes and a recheck will be completed at the end of the hour to determine effectiveness. </a:t>
            </a:r>
          </a:p>
          <a:p>
            <a:pPr marL="285750" indent="-285750">
              <a:buFont typeface="Arial" panose="020B0604020202020204" pitchFamily="34" charset="0"/>
              <a:buChar char="•"/>
            </a:pPr>
            <a:r>
              <a:rPr lang="en-US" dirty="0"/>
              <a:t>Adverse reactions need to be documented on the MAR and the nurse contacted immediately so further action or treatment can be initiated when needed. </a:t>
            </a:r>
          </a:p>
          <a:p>
            <a:pPr marL="285750" indent="-285750">
              <a:buFont typeface="Arial" panose="020B0604020202020204" pitchFamily="34" charset="0"/>
              <a:buChar char="•"/>
            </a:pPr>
            <a:r>
              <a:rPr lang="en-US" u="sng" dirty="0"/>
              <a:t>Death of Individual/Medication Handling </a:t>
            </a:r>
            <a:r>
              <a:rPr lang="en-US" dirty="0"/>
              <a:t> in the event of the </a:t>
            </a:r>
            <a:r>
              <a:rPr lang="en-US" u="sng" dirty="0"/>
              <a:t>death</a:t>
            </a:r>
            <a:r>
              <a:rPr lang="en-US" dirty="0"/>
              <a:t> of an individual, an accounting of the medications will immediately be completed.</a:t>
            </a:r>
          </a:p>
          <a:p>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6529" y="4859867"/>
            <a:ext cx="609600" cy="609600"/>
          </a:xfrm>
          <a:prstGeom prst="rect">
            <a:avLst/>
          </a:prstGeom>
        </p:spPr>
      </p:pic>
    </p:spTree>
    <p:extLst>
      <p:ext uri="{BB962C8B-B14F-4D97-AF65-F5344CB8AC3E}">
        <p14:creationId xmlns:p14="http://schemas.microsoft.com/office/powerpoint/2010/main" val="2121041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1781</TotalTime>
  <Words>4922</Words>
  <Application>Microsoft Macintosh PowerPoint</Application>
  <PresentationFormat>Widescreen</PresentationFormat>
  <Paragraphs>257</Paragraphs>
  <Slides>40</Slides>
  <Notes>1</Notes>
  <HiddenSlides>0</HiddenSlides>
  <MMClips>42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Trebuchet MS</vt:lpstr>
      <vt:lpstr>Berlin</vt:lpstr>
      <vt:lpstr>Community Living Experiences, Inc. </vt:lpstr>
      <vt:lpstr>Sexual Harassment</vt:lpstr>
      <vt:lpstr>Sexual harassment can occur in a variety of circumstances, including but not limited to the following:  The victim as well as the harasser may be woman or man. The victim does not have to be the opposite sex.  The harasser can be the victim’s supervisor, an agent of the employer, a supervisor of another area, a co-worker, or a non-employee.  The victim does not have to be the person harassed but could be anyone affected by the offensive conduct.  Unlawful sexual harassment may occur without economic injury to or discharge of the victim.  The harasser’s conduct must be unwelcome.  It is helpful for the victim to directly inform the harasser that the conduct is unwelcome and must stop.  The victim should use any employer complaint mechanism or grievance system available. </vt:lpstr>
      <vt:lpstr>Cultural Diversity</vt:lpstr>
      <vt:lpstr>PowerPoint Presentation</vt:lpstr>
      <vt:lpstr>Attendance Policy</vt:lpstr>
      <vt:lpstr>Attendance Policy- Unexcused Absence and Tardy</vt:lpstr>
      <vt:lpstr>Med Admin and Disposal Policy</vt:lpstr>
      <vt:lpstr>Med Admin and Disposal Policy continued….</vt:lpstr>
      <vt:lpstr>HIPAA</vt:lpstr>
      <vt:lpstr>Personal Electronic Devices</vt:lpstr>
      <vt:lpstr>Prohibition of Fire Arms</vt:lpstr>
      <vt:lpstr>Attestation Agreement</vt:lpstr>
      <vt:lpstr>Attestation Agreement</vt:lpstr>
      <vt:lpstr>Food and Clothing Policy</vt:lpstr>
      <vt:lpstr>Personal Appearance and Grooming</vt:lpstr>
      <vt:lpstr>Job Description</vt:lpstr>
      <vt:lpstr>Employee Status</vt:lpstr>
      <vt:lpstr>Timesheets</vt:lpstr>
      <vt:lpstr>Hazard Communication</vt:lpstr>
      <vt:lpstr>Emergency Policy</vt:lpstr>
      <vt:lpstr>Corrective Action</vt:lpstr>
      <vt:lpstr>Corrective Action</vt:lpstr>
      <vt:lpstr>Corrective Action</vt:lpstr>
      <vt:lpstr>Corrective Action</vt:lpstr>
      <vt:lpstr>FMLA</vt:lpstr>
      <vt:lpstr>FMLA</vt:lpstr>
      <vt:lpstr>Call Off/Switch shift policy</vt:lpstr>
      <vt:lpstr>Work Assignment</vt:lpstr>
      <vt:lpstr>Holiday Compensation</vt:lpstr>
      <vt:lpstr>Smoking policy</vt:lpstr>
      <vt:lpstr>Visitation Policy</vt:lpstr>
      <vt:lpstr>Vacation Time</vt:lpstr>
      <vt:lpstr>PowerPoint Presentation</vt:lpstr>
      <vt:lpstr>Financial Policy – revised 9/25/20</vt:lpstr>
      <vt:lpstr>Example: Suzy has a paycheck for $40.00 and she needs $20.00 for the weekend.  A deposit slip will be written out for $40.00 and a withdrawal slip for $20.00.  Suzy will have two transactions at the bank.  There should be a bank receipt for both transactions.  This will then be transferred to the bank account ledger. (See example of ledger)  All checks must be deposited into the accounts within five business days of receiving the check. </vt:lpstr>
      <vt:lpstr>Financial Policy continued…</vt:lpstr>
      <vt:lpstr>There is to be no co-mingling of individual funds.  If an individual is short two dollars at the store staff can not give them the money for the individual to pay back later.  At the same time staff can not take money out of another individual’s money for them to pay back either.  If the staff does give money to an individual it is with the understanding that it is a gift and will not be paid back in the future.  This also stands for the individual paying for things for staff.  This is prohibited.  The individual can not pay for the staff’s dinner, movie, etc, unless it is stated otherwise in their ISP.</vt:lpstr>
      <vt:lpstr>IN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living experience, inc.</dc:title>
  <dc:creator>Rachel Frank</dc:creator>
  <cp:lastModifiedBy>Kathy Musto</cp:lastModifiedBy>
  <cp:revision>145</cp:revision>
  <cp:lastPrinted>2020-10-16T17:53:17Z</cp:lastPrinted>
  <dcterms:created xsi:type="dcterms:W3CDTF">2020-10-12T18:29:13Z</dcterms:created>
  <dcterms:modified xsi:type="dcterms:W3CDTF">2020-11-05T17:52:32Z</dcterms:modified>
</cp:coreProperties>
</file>